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08" r:id="rId1"/>
    <p:sldMasterId id="2147483687" r:id="rId2"/>
    <p:sldMasterId id="2147483674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5" r:id="rId11"/>
    <p:sldId id="266" r:id="rId12"/>
    <p:sldId id="263" r:id="rId13"/>
    <p:sldId id="264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5" r:id="rId22"/>
    <p:sldId id="274" r:id="rId23"/>
    <p:sldId id="276" r:id="rId24"/>
    <p:sldId id="277" r:id="rId25"/>
    <p:sldId id="278" r:id="rId26"/>
    <p:sldId id="280" r:id="rId27"/>
    <p:sldId id="279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2" r:id="rId5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2174" autoAdjust="0"/>
  </p:normalViewPr>
  <p:slideViewPr>
    <p:cSldViewPr snapToGrid="0" snapToObjects="1">
      <p:cViewPr varScale="1">
        <p:scale>
          <a:sx n="123" d="100"/>
          <a:sy n="123" d="100"/>
        </p:scale>
        <p:origin x="-1208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50" Type="http://schemas.openxmlformats.org/officeDocument/2006/relationships/slide" Target="slides/slide47.xml"/><Relationship Id="rId51" Type="http://schemas.openxmlformats.org/officeDocument/2006/relationships/printerSettings" Target="printerSettings/printerSettings1.bin"/><Relationship Id="rId52" Type="http://schemas.openxmlformats.org/officeDocument/2006/relationships/presProps" Target="presProps.xml"/><Relationship Id="rId53" Type="http://schemas.openxmlformats.org/officeDocument/2006/relationships/viewProps" Target="viewProps.xml"/><Relationship Id="rId54" Type="http://schemas.openxmlformats.org/officeDocument/2006/relationships/theme" Target="theme/theme1.xml"/><Relationship Id="rId55" Type="http://schemas.openxmlformats.org/officeDocument/2006/relationships/tableStyles" Target="tableStyles.xml"/><Relationship Id="rId40" Type="http://schemas.openxmlformats.org/officeDocument/2006/relationships/slide" Target="slides/slide37.xml"/><Relationship Id="rId41" Type="http://schemas.openxmlformats.org/officeDocument/2006/relationships/slide" Target="slides/slide38.xml"/><Relationship Id="rId42" Type="http://schemas.openxmlformats.org/officeDocument/2006/relationships/slide" Target="slides/slide39.xml"/><Relationship Id="rId43" Type="http://schemas.openxmlformats.org/officeDocument/2006/relationships/slide" Target="slides/slide40.xml"/><Relationship Id="rId44" Type="http://schemas.openxmlformats.org/officeDocument/2006/relationships/slide" Target="slides/slide41.xml"/><Relationship Id="rId45" Type="http://schemas.openxmlformats.org/officeDocument/2006/relationships/slide" Target="slides/slide42.xml"/><Relationship Id="rId46" Type="http://schemas.openxmlformats.org/officeDocument/2006/relationships/slide" Target="slides/slide43.xml"/><Relationship Id="rId47" Type="http://schemas.openxmlformats.org/officeDocument/2006/relationships/slide" Target="slides/slide44.xml"/><Relationship Id="rId48" Type="http://schemas.openxmlformats.org/officeDocument/2006/relationships/slide" Target="slides/slide45.xml"/><Relationship Id="rId49" Type="http://schemas.openxmlformats.org/officeDocument/2006/relationships/slide" Target="slides/slide46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<Relationship Id="rId37" Type="http://schemas.openxmlformats.org/officeDocument/2006/relationships/slide" Target="slides/slide34.xml"/><Relationship Id="rId38" Type="http://schemas.openxmlformats.org/officeDocument/2006/relationships/slide" Target="slides/slide35.xml"/><Relationship Id="rId39" Type="http://schemas.openxmlformats.org/officeDocument/2006/relationships/slide" Target="slides/slide3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gradFill flip="none" rotWithShape="1">
          <a:gsLst>
            <a:gs pos="18000">
              <a:schemeClr val="bg2"/>
            </a:gs>
            <a:gs pos="69000">
              <a:schemeClr val="bg2">
                <a:lumMod val="9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5" descr="logo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2113" y="6324600"/>
            <a:ext cx="7397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" name="Connecteur droit 16"/>
          <p:cNvCxnSpPr/>
          <p:nvPr userDrawn="1"/>
        </p:nvCxnSpPr>
        <p:spPr>
          <a:xfrm>
            <a:off x="0" y="2286000"/>
            <a:ext cx="685800" cy="0"/>
          </a:xfrm>
          <a:prstGeom prst="line">
            <a:avLst/>
          </a:prstGeom>
          <a:ln>
            <a:solidFill>
              <a:srgbClr val="476A9C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Connecteur droit 20"/>
          <p:cNvCxnSpPr/>
          <p:nvPr userDrawn="1"/>
        </p:nvCxnSpPr>
        <p:spPr>
          <a:xfrm flipV="1">
            <a:off x="685800" y="1828800"/>
            <a:ext cx="0" cy="914400"/>
          </a:xfrm>
          <a:prstGeom prst="line">
            <a:avLst/>
          </a:prstGeom>
          <a:ln>
            <a:solidFill>
              <a:srgbClr val="476A9C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Connecteur droit 7"/>
          <p:cNvCxnSpPr/>
          <p:nvPr userDrawn="1"/>
        </p:nvCxnSpPr>
        <p:spPr>
          <a:xfrm flipH="1">
            <a:off x="8458200" y="2286000"/>
            <a:ext cx="685800" cy="0"/>
          </a:xfrm>
          <a:prstGeom prst="line">
            <a:avLst/>
          </a:prstGeom>
          <a:ln>
            <a:solidFill>
              <a:srgbClr val="476A9C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Connecteur droit 8"/>
          <p:cNvCxnSpPr/>
          <p:nvPr userDrawn="1"/>
        </p:nvCxnSpPr>
        <p:spPr>
          <a:xfrm flipV="1">
            <a:off x="8458200" y="1828800"/>
            <a:ext cx="0" cy="914400"/>
          </a:xfrm>
          <a:prstGeom prst="line">
            <a:avLst/>
          </a:prstGeom>
          <a:ln>
            <a:solidFill>
              <a:srgbClr val="476A9C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777240" y="1600200"/>
            <a:ext cx="7589520" cy="685800"/>
          </a:xfrm>
          <a:prstGeom prst="rect">
            <a:avLst/>
          </a:prstGeom>
        </p:spPr>
        <p:txBody>
          <a:bodyPr anchor="b"/>
          <a:lstStyle>
            <a:lvl1pPr>
              <a:buNone/>
              <a:defRPr sz="4800" b="0">
                <a:solidFill>
                  <a:srgbClr val="476A9C"/>
                </a:solidFill>
                <a:latin typeface="Arial"/>
                <a:cs typeface="Arial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noProof="0" dirty="0" smtClean="0"/>
              <a:t>Click to edit title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777240" y="2286000"/>
            <a:ext cx="7589520" cy="685800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000" b="0" cap="all" spc="300">
                <a:solidFill>
                  <a:srgbClr val="404040"/>
                </a:solidFill>
                <a:latin typeface="Arial"/>
                <a:cs typeface="Arial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 smtClean="0"/>
              <a:t>Click to edit subtitle</a:t>
            </a:r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792480" y="4495800"/>
            <a:ext cx="7589520" cy="685800"/>
          </a:xfrm>
          <a:prstGeom prst="rect">
            <a:avLst/>
          </a:prstGeom>
        </p:spPr>
        <p:txBody>
          <a:bodyPr anchor="t"/>
          <a:lstStyle>
            <a:lvl1pPr algn="r">
              <a:buNone/>
              <a:defRPr sz="1400" b="0" cap="all" spc="300">
                <a:solidFill>
                  <a:srgbClr val="404040"/>
                </a:solidFill>
                <a:latin typeface="Arial"/>
                <a:cs typeface="Arial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 smtClean="0"/>
              <a:t>Click to edit date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762000" y="3810000"/>
            <a:ext cx="7589520" cy="685800"/>
          </a:xfrm>
          <a:prstGeom prst="rect">
            <a:avLst/>
          </a:prstGeom>
        </p:spPr>
        <p:txBody>
          <a:bodyPr anchor="b"/>
          <a:lstStyle>
            <a:lvl1pPr algn="r">
              <a:buNone/>
              <a:defRPr sz="1800" b="0" baseline="0">
                <a:solidFill>
                  <a:srgbClr val="476A9C"/>
                </a:solidFill>
                <a:latin typeface="Arial"/>
                <a:cs typeface="Arial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noProof="0" dirty="0" smtClean="0"/>
              <a:t>Click to edit presenter name, title</a:t>
            </a:r>
          </a:p>
        </p:txBody>
      </p:sp>
    </p:spTree>
    <p:extLst>
      <p:ext uri="{BB962C8B-B14F-4D97-AF65-F5344CB8AC3E}">
        <p14:creationId xmlns:p14="http://schemas.microsoft.com/office/powerpoint/2010/main" val="34807303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/>
          <p:cNvSpPr>
            <a:spLocks noGrp="1"/>
          </p:cNvSpPr>
          <p:nvPr>
            <p:ph type="title" hasCustomPrompt="1"/>
          </p:nvPr>
        </p:nvSpPr>
        <p:spPr>
          <a:xfrm>
            <a:off x="0" y="3834113"/>
            <a:ext cx="9144000" cy="974370"/>
          </a:xfrm>
          <a:prstGeom prst="rect">
            <a:avLst/>
          </a:prstGeom>
        </p:spPr>
        <p:txBody>
          <a:bodyPr anchor="ctr" anchorCtr="0"/>
          <a:lstStyle>
            <a:lvl1pPr algn="ctr">
              <a:defRPr sz="2400" baseline="0">
                <a:solidFill>
                  <a:srgbClr val="40404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fr-FR" dirty="0" smtClean="0"/>
              <a:t>Titre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867752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">
    <p:bg>
      <p:bgPr>
        <a:gradFill flip="none" rotWithShape="1">
          <a:gsLst>
            <a:gs pos="18000">
              <a:schemeClr val="bg2"/>
            </a:gs>
            <a:gs pos="69000">
              <a:schemeClr val="bg2">
                <a:lumMod val="9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5" descr="logo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2113" y="6324600"/>
            <a:ext cx="7397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" name="Connecteur droit 16"/>
          <p:cNvCxnSpPr/>
          <p:nvPr userDrawn="1"/>
        </p:nvCxnSpPr>
        <p:spPr>
          <a:xfrm>
            <a:off x="0" y="2286000"/>
            <a:ext cx="685800" cy="0"/>
          </a:xfrm>
          <a:prstGeom prst="line">
            <a:avLst/>
          </a:prstGeom>
          <a:ln>
            <a:solidFill>
              <a:srgbClr val="476A9C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Connecteur droit 20"/>
          <p:cNvCxnSpPr/>
          <p:nvPr userDrawn="1"/>
        </p:nvCxnSpPr>
        <p:spPr>
          <a:xfrm flipV="1">
            <a:off x="685800" y="1828800"/>
            <a:ext cx="0" cy="914400"/>
          </a:xfrm>
          <a:prstGeom prst="line">
            <a:avLst/>
          </a:prstGeom>
          <a:ln>
            <a:solidFill>
              <a:srgbClr val="476A9C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Connecteur droit 7"/>
          <p:cNvCxnSpPr/>
          <p:nvPr userDrawn="1"/>
        </p:nvCxnSpPr>
        <p:spPr>
          <a:xfrm flipH="1">
            <a:off x="8458200" y="2286000"/>
            <a:ext cx="685800" cy="0"/>
          </a:xfrm>
          <a:prstGeom prst="line">
            <a:avLst/>
          </a:prstGeom>
          <a:ln>
            <a:solidFill>
              <a:srgbClr val="476A9C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Connecteur droit 8"/>
          <p:cNvCxnSpPr/>
          <p:nvPr userDrawn="1"/>
        </p:nvCxnSpPr>
        <p:spPr>
          <a:xfrm flipV="1">
            <a:off x="8458200" y="1828800"/>
            <a:ext cx="0" cy="914400"/>
          </a:xfrm>
          <a:prstGeom prst="line">
            <a:avLst/>
          </a:prstGeom>
          <a:ln>
            <a:solidFill>
              <a:srgbClr val="476A9C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777240" y="1600200"/>
            <a:ext cx="7589520" cy="685800"/>
          </a:xfrm>
          <a:prstGeom prst="rect">
            <a:avLst/>
          </a:prstGeom>
        </p:spPr>
        <p:txBody>
          <a:bodyPr anchor="b"/>
          <a:lstStyle>
            <a:lvl1pPr>
              <a:buNone/>
              <a:defRPr sz="4800" b="0">
                <a:solidFill>
                  <a:srgbClr val="476A9C"/>
                </a:solidFill>
                <a:latin typeface="Arial"/>
                <a:cs typeface="Arial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noProof="0" dirty="0" smtClean="0"/>
              <a:t>Click to edit title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777240" y="2286000"/>
            <a:ext cx="7589520" cy="685800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000" b="0" cap="all" spc="300">
                <a:solidFill>
                  <a:srgbClr val="404040"/>
                </a:solidFill>
                <a:latin typeface="Arial"/>
                <a:cs typeface="Arial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 smtClean="0"/>
              <a:t>Click to edit subtitle</a:t>
            </a:r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792480" y="4495800"/>
            <a:ext cx="7589520" cy="685800"/>
          </a:xfrm>
          <a:prstGeom prst="rect">
            <a:avLst/>
          </a:prstGeom>
        </p:spPr>
        <p:txBody>
          <a:bodyPr anchor="t"/>
          <a:lstStyle>
            <a:lvl1pPr algn="r">
              <a:buNone/>
              <a:defRPr sz="1400" b="0" cap="all" spc="300">
                <a:solidFill>
                  <a:srgbClr val="404040"/>
                </a:solidFill>
                <a:latin typeface="Arial"/>
                <a:cs typeface="Arial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 smtClean="0"/>
              <a:t>Click to edit date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762000" y="3810000"/>
            <a:ext cx="7589520" cy="685800"/>
          </a:xfrm>
          <a:prstGeom prst="rect">
            <a:avLst/>
          </a:prstGeom>
        </p:spPr>
        <p:txBody>
          <a:bodyPr anchor="b"/>
          <a:lstStyle>
            <a:lvl1pPr algn="r">
              <a:buNone/>
              <a:defRPr sz="1800" b="0" baseline="0">
                <a:solidFill>
                  <a:srgbClr val="476A9C"/>
                </a:solidFill>
                <a:latin typeface="Arial"/>
                <a:cs typeface="Arial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noProof="0" dirty="0" smtClean="0"/>
              <a:t>Click to edit presenter name, title</a:t>
            </a:r>
          </a:p>
        </p:txBody>
      </p:sp>
    </p:spTree>
    <p:extLst>
      <p:ext uri="{BB962C8B-B14F-4D97-AF65-F5344CB8AC3E}">
        <p14:creationId xmlns:p14="http://schemas.microsoft.com/office/powerpoint/2010/main" val="9082927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/>
          <p:cNvSpPr>
            <a:spLocks noGrp="1"/>
          </p:cNvSpPr>
          <p:nvPr>
            <p:ph type="title" hasCustomPrompt="1"/>
          </p:nvPr>
        </p:nvSpPr>
        <p:spPr>
          <a:xfrm>
            <a:off x="0" y="3834113"/>
            <a:ext cx="9144000" cy="974370"/>
          </a:xfrm>
          <a:prstGeom prst="rect">
            <a:avLst/>
          </a:prstGeom>
        </p:spPr>
        <p:txBody>
          <a:bodyPr anchor="ctr" anchorCtr="0"/>
          <a:lstStyle>
            <a:lvl1pPr algn="ctr">
              <a:defRPr sz="2400" baseline="0">
                <a:solidFill>
                  <a:srgbClr val="40404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fr-FR" dirty="0" smtClean="0"/>
              <a:t>Titre</a:t>
            </a:r>
            <a:endParaRPr lang="fr-FR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371599" y="103450"/>
            <a:ext cx="8400802" cy="70632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476A9C"/>
                </a:solidFill>
              </a:defRPr>
            </a:lvl1pPr>
          </a:lstStyle>
          <a:p>
            <a:r>
              <a:rPr lang="fr-FR" dirty="0" smtClean="0"/>
              <a:t>Titre</a:t>
            </a:r>
            <a:endParaRPr lang="fr-FR" dirty="0"/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11"/>
          </p:nvPr>
        </p:nvSpPr>
        <p:spPr>
          <a:xfrm>
            <a:off x="371475" y="1001713"/>
            <a:ext cx="8401050" cy="5114925"/>
          </a:xfrm>
          <a:prstGeom prst="rect">
            <a:avLst/>
          </a:prstGeom>
        </p:spPr>
        <p:txBody>
          <a:bodyPr anchor="t" anchorCtr="0"/>
          <a:lstStyle>
            <a:lvl1pPr algn="just">
              <a:defRPr>
                <a:solidFill>
                  <a:schemeClr val="bg2">
                    <a:lumMod val="25000"/>
                  </a:schemeClr>
                </a:solidFill>
              </a:defRPr>
            </a:lvl1pPr>
            <a:lvl2pPr algn="just">
              <a:buFont typeface="Arial" pitchFamily="34" charset="0"/>
              <a:buChar char="•"/>
              <a:defRPr>
                <a:solidFill>
                  <a:schemeClr val="bg2">
                    <a:lumMod val="25000"/>
                  </a:schemeClr>
                </a:solidFill>
              </a:defRPr>
            </a:lvl2pPr>
            <a:lvl3pPr algn="just">
              <a:buFont typeface="Arial" pitchFamily="34" charset="0"/>
              <a:buChar char="-"/>
              <a:defRPr>
                <a:solidFill>
                  <a:schemeClr val="bg2">
                    <a:lumMod val="25000"/>
                  </a:schemeClr>
                </a:solidFill>
              </a:defRPr>
            </a:lvl3pPr>
            <a:lvl4pPr algn="just">
              <a:buFont typeface="Courier New" pitchFamily="49" charset="0"/>
              <a:buChar char="o"/>
              <a:defRPr>
                <a:solidFill>
                  <a:schemeClr val="bg2">
                    <a:lumMod val="25000"/>
                  </a:schemeClr>
                </a:solidFill>
              </a:defRPr>
            </a:lvl4pPr>
            <a:lvl5pPr algn="just">
              <a:buFont typeface="Wingdings" pitchFamily="2" charset="2"/>
              <a:buChar char="Ø"/>
              <a:defRPr>
                <a:solidFill>
                  <a:schemeClr val="bg2">
                    <a:lumMod val="25000"/>
                  </a:schemeClr>
                </a:solidFill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52627" y="6442958"/>
            <a:ext cx="32063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b="0" i="1">
                <a:solidFill>
                  <a:srgbClr val="7F7F7F"/>
                </a:solidFill>
                <a:latin typeface="Helvetica Neue Light"/>
                <a:cs typeface="Helvetica Neue Light"/>
              </a:defRPr>
            </a:lvl1pPr>
          </a:lstStyle>
          <a:p>
            <a:r>
              <a:rPr lang="en-US" dirty="0" smtClean="0"/>
              <a:t>Copyright 2013 eXo Platform</a:t>
            </a:r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8001000" y="6391338"/>
            <a:ext cx="762000" cy="365125"/>
          </a:xfrm>
          <a:prstGeom prst="rect">
            <a:avLst/>
          </a:prstGeom>
        </p:spPr>
        <p:txBody>
          <a:bodyPr/>
          <a:lstStyle>
            <a:lvl1pPr algn="r">
              <a:defRPr b="1" i="0">
                <a:solidFill>
                  <a:srgbClr val="476A9C"/>
                </a:solidFill>
                <a:latin typeface="Helvetica Neue"/>
                <a:cs typeface="Helvetica Neue"/>
              </a:defRPr>
            </a:lvl1pPr>
          </a:lstStyle>
          <a:p>
            <a:fld id="{BFEBEB0A-9E3D-4B14-9782-E2AE3DA60D9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6176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dirty="0" smtClean="0"/>
              <a:t>Titre</a:t>
            </a: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Copyright 2013 eXo Platform</a:t>
            </a:r>
            <a:endParaRPr lang="en-US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29"/>
          <p:cNvSpPr>
            <a:spLocks noGrp="1"/>
          </p:cNvSpPr>
          <p:nvPr>
            <p:ph type="body" sz="quarter" idx="19" hasCustomPrompt="1"/>
          </p:nvPr>
        </p:nvSpPr>
        <p:spPr>
          <a:xfrm>
            <a:off x="1351600" y="2331719"/>
            <a:ext cx="7406640" cy="1051560"/>
          </a:xfrm>
        </p:spPr>
        <p:txBody>
          <a:bodyPr anchor="ctr" anchorCtr="0"/>
          <a:lstStyle>
            <a:lvl1pPr>
              <a:buClr>
                <a:schemeClr val="bg1"/>
              </a:buClr>
              <a:buNone/>
              <a:defRPr sz="2000">
                <a:solidFill>
                  <a:schemeClr val="bg2">
                    <a:lumMod val="25000"/>
                  </a:schemeClr>
                </a:solidFill>
              </a:defRPr>
            </a:lvl1pPr>
            <a:lvl2pPr>
              <a:buClr>
                <a:schemeClr val="bg1"/>
              </a:buClr>
              <a:defRPr sz="1800">
                <a:solidFill>
                  <a:schemeClr val="bg2">
                    <a:lumMod val="25000"/>
                  </a:schemeClr>
                </a:solidFill>
              </a:defRPr>
            </a:lvl2pPr>
            <a:lvl3pPr>
              <a:buClr>
                <a:schemeClr val="bg1"/>
              </a:buClr>
              <a:defRPr/>
            </a:lvl3pPr>
            <a:lvl4pPr>
              <a:buClr>
                <a:schemeClr val="bg1"/>
              </a:buClr>
              <a:defRPr/>
            </a:lvl4pPr>
            <a:lvl5pPr>
              <a:buClr>
                <a:schemeClr val="bg1"/>
              </a:buClr>
              <a:defRPr/>
            </a:lvl5pPr>
          </a:lstStyle>
          <a:p>
            <a:pPr lvl="0"/>
            <a:r>
              <a:rPr lang="en-US" dirty="0" err="1" smtClean="0"/>
              <a:t>Partie</a:t>
            </a:r>
            <a:r>
              <a:rPr lang="en-US" dirty="0" smtClean="0"/>
              <a:t> 2</a:t>
            </a:r>
          </a:p>
        </p:txBody>
      </p:sp>
      <p:sp>
        <p:nvSpPr>
          <p:cNvPr id="6" name="Text Placeholder 31"/>
          <p:cNvSpPr>
            <a:spLocks noGrp="1"/>
          </p:cNvSpPr>
          <p:nvPr>
            <p:ph type="body" sz="quarter" idx="20" hasCustomPrompt="1"/>
          </p:nvPr>
        </p:nvSpPr>
        <p:spPr>
          <a:xfrm>
            <a:off x="1351600" y="3520440"/>
            <a:ext cx="7406640" cy="1051560"/>
          </a:xfrm>
        </p:spPr>
        <p:txBody>
          <a:bodyPr anchor="ctr"/>
          <a:lstStyle>
            <a:lvl1pPr>
              <a:buClr>
                <a:schemeClr val="bg1"/>
              </a:buClr>
              <a:buNone/>
              <a:defRPr sz="2000" baseline="0">
                <a:solidFill>
                  <a:schemeClr val="bg2">
                    <a:lumMod val="25000"/>
                  </a:schemeClr>
                </a:solidFill>
              </a:defRPr>
            </a:lvl1pPr>
            <a:lvl2pPr>
              <a:buClr>
                <a:schemeClr val="bg1"/>
              </a:buClr>
              <a:defRPr sz="1800">
                <a:solidFill>
                  <a:schemeClr val="bg2">
                    <a:lumMod val="25000"/>
                  </a:schemeClr>
                </a:solidFill>
              </a:defRPr>
            </a:lvl2pPr>
            <a:lvl3pPr>
              <a:buClr>
                <a:schemeClr val="bg1"/>
              </a:buClr>
              <a:defRPr/>
            </a:lvl3pPr>
            <a:lvl4pPr>
              <a:buClr>
                <a:schemeClr val="bg1"/>
              </a:buClr>
              <a:defRPr/>
            </a:lvl4pPr>
            <a:lvl5pPr>
              <a:buClr>
                <a:schemeClr val="bg1"/>
              </a:buClr>
              <a:defRPr/>
            </a:lvl5pPr>
          </a:lstStyle>
          <a:p>
            <a:pPr lvl="0"/>
            <a:r>
              <a:rPr lang="en-US" dirty="0" err="1" smtClean="0"/>
              <a:t>Partie</a:t>
            </a:r>
            <a:r>
              <a:rPr lang="en-US" dirty="0" smtClean="0"/>
              <a:t> 3</a:t>
            </a:r>
          </a:p>
        </p:txBody>
      </p:sp>
      <p:sp>
        <p:nvSpPr>
          <p:cNvPr id="7" name="Text Placeholder 25"/>
          <p:cNvSpPr>
            <a:spLocks noGrp="1"/>
          </p:cNvSpPr>
          <p:nvPr>
            <p:ph type="body" sz="quarter" idx="14" hasCustomPrompt="1"/>
          </p:nvPr>
        </p:nvSpPr>
        <p:spPr>
          <a:xfrm>
            <a:off x="1351600" y="4709160"/>
            <a:ext cx="7406640" cy="1051560"/>
          </a:xfrm>
        </p:spPr>
        <p:txBody>
          <a:bodyPr anchor="ctr"/>
          <a:lstStyle>
            <a:lvl1pPr>
              <a:buClr>
                <a:schemeClr val="bg1"/>
              </a:buClr>
              <a:buNone/>
              <a:defRPr sz="2000">
                <a:solidFill>
                  <a:schemeClr val="bg2">
                    <a:lumMod val="25000"/>
                  </a:schemeClr>
                </a:solidFill>
              </a:defRPr>
            </a:lvl1pPr>
            <a:lvl2pPr>
              <a:buClr>
                <a:schemeClr val="bg1"/>
              </a:buClr>
              <a:defRPr sz="1800" baseline="0">
                <a:solidFill>
                  <a:schemeClr val="bg2">
                    <a:lumMod val="25000"/>
                  </a:schemeClr>
                </a:solidFill>
              </a:defRPr>
            </a:lvl2pPr>
            <a:lvl3pPr>
              <a:buClr>
                <a:schemeClr val="bg1"/>
              </a:buClr>
              <a:defRPr sz="1600"/>
            </a:lvl3pPr>
            <a:lvl4pPr>
              <a:buClr>
                <a:schemeClr val="bg1"/>
              </a:buClr>
              <a:defRPr sz="1600"/>
            </a:lvl4pPr>
            <a:lvl5pPr>
              <a:buClr>
                <a:schemeClr val="bg1"/>
              </a:buClr>
              <a:defRPr sz="1600"/>
            </a:lvl5pPr>
          </a:lstStyle>
          <a:p>
            <a:pPr lvl="0"/>
            <a:r>
              <a:rPr lang="en-US" dirty="0" err="1" smtClean="0"/>
              <a:t>Partie</a:t>
            </a:r>
            <a:r>
              <a:rPr lang="en-US" dirty="0" smtClean="0"/>
              <a:t> 4</a:t>
            </a:r>
          </a:p>
        </p:txBody>
      </p:sp>
      <p:sp>
        <p:nvSpPr>
          <p:cNvPr id="8" name="Text Placeholder 27"/>
          <p:cNvSpPr>
            <a:spLocks noGrp="1"/>
          </p:cNvSpPr>
          <p:nvPr>
            <p:ph type="body" sz="quarter" idx="18" hasCustomPrompt="1"/>
          </p:nvPr>
        </p:nvSpPr>
        <p:spPr>
          <a:xfrm>
            <a:off x="1351600" y="1143000"/>
            <a:ext cx="7406640" cy="1051560"/>
          </a:xfrm>
        </p:spPr>
        <p:txBody>
          <a:bodyPr anchor="ctr"/>
          <a:lstStyle>
            <a:lvl1pPr>
              <a:buClr>
                <a:schemeClr val="bg1"/>
              </a:buClr>
              <a:buNone/>
              <a:defRPr sz="2000" baseline="0">
                <a:solidFill>
                  <a:schemeClr val="bg2">
                    <a:lumMod val="25000"/>
                  </a:schemeClr>
                </a:solidFill>
              </a:defRPr>
            </a:lvl1pPr>
            <a:lvl2pPr>
              <a:buClr>
                <a:schemeClr val="bg1"/>
              </a:buClr>
              <a:defRPr sz="1800">
                <a:solidFill>
                  <a:schemeClr val="bg2">
                    <a:lumMod val="25000"/>
                  </a:schemeClr>
                </a:solidFill>
              </a:defRPr>
            </a:lvl2pPr>
            <a:lvl3pPr>
              <a:buClr>
                <a:schemeClr val="bg1"/>
              </a:buClr>
              <a:defRPr sz="1600"/>
            </a:lvl3pPr>
            <a:lvl4pPr>
              <a:buClr>
                <a:schemeClr val="bg1"/>
              </a:buClr>
              <a:defRPr/>
            </a:lvl4pPr>
            <a:lvl5pPr>
              <a:buClr>
                <a:schemeClr val="bg1"/>
              </a:buClr>
              <a:defRPr/>
            </a:lvl5pPr>
          </a:lstStyle>
          <a:p>
            <a:pPr lvl="0"/>
            <a:r>
              <a:rPr lang="en-US" dirty="0" err="1" smtClean="0"/>
              <a:t>Partie</a:t>
            </a:r>
            <a:r>
              <a:rPr lang="en-US" dirty="0" smtClean="0"/>
              <a:t> 1</a:t>
            </a:r>
          </a:p>
        </p:txBody>
      </p:sp>
      <p:sp>
        <p:nvSpPr>
          <p:cNvPr id="9" name="TextBox 13"/>
          <p:cNvSpPr txBox="1"/>
          <p:nvPr userDrawn="1"/>
        </p:nvSpPr>
        <p:spPr>
          <a:xfrm>
            <a:off x="457200" y="1194440"/>
            <a:ext cx="914400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4800" dirty="0" smtClean="0">
                <a:solidFill>
                  <a:srgbClr val="476A9C"/>
                </a:solidFill>
                <a:latin typeface="Arial Rounded MT Bold"/>
                <a:cs typeface="Arial Rounded MT Bold"/>
              </a:rPr>
              <a:t>1</a:t>
            </a:r>
            <a:endParaRPr lang="en-US" sz="4800" dirty="0">
              <a:solidFill>
                <a:srgbClr val="476A9C"/>
              </a:solidFill>
              <a:latin typeface="Arial Rounded MT Bold"/>
              <a:cs typeface="Arial Rounded MT Bold"/>
            </a:endParaRPr>
          </a:p>
        </p:txBody>
      </p:sp>
      <p:sp>
        <p:nvSpPr>
          <p:cNvPr id="10" name="TextBox 14"/>
          <p:cNvSpPr txBox="1"/>
          <p:nvPr userDrawn="1"/>
        </p:nvSpPr>
        <p:spPr>
          <a:xfrm>
            <a:off x="457200" y="2383160"/>
            <a:ext cx="914400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800" dirty="0" smtClean="0">
                <a:solidFill>
                  <a:srgbClr val="476A9C"/>
                </a:solidFill>
                <a:latin typeface="Arial Rounded MT Bold"/>
                <a:cs typeface="Arial Rounded MT Bold"/>
              </a:rPr>
              <a:t>2</a:t>
            </a:r>
            <a:endParaRPr lang="en-US" sz="4800" dirty="0">
              <a:solidFill>
                <a:srgbClr val="476A9C"/>
              </a:solidFill>
              <a:latin typeface="Arial Rounded MT Bold"/>
              <a:cs typeface="Arial Rounded MT Bold"/>
            </a:endParaRPr>
          </a:p>
        </p:txBody>
      </p:sp>
      <p:sp>
        <p:nvSpPr>
          <p:cNvPr id="11" name="TextBox 18"/>
          <p:cNvSpPr txBox="1"/>
          <p:nvPr userDrawn="1"/>
        </p:nvSpPr>
        <p:spPr>
          <a:xfrm>
            <a:off x="457200" y="3571880"/>
            <a:ext cx="914400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800" dirty="0" smtClean="0">
                <a:solidFill>
                  <a:srgbClr val="476A9C"/>
                </a:solidFill>
                <a:latin typeface="Arial Rounded MT Bold"/>
                <a:cs typeface="Arial Rounded MT Bold"/>
              </a:rPr>
              <a:t>3</a:t>
            </a:r>
            <a:endParaRPr lang="en-US" sz="4800" dirty="0">
              <a:solidFill>
                <a:srgbClr val="476A9C"/>
              </a:solidFill>
              <a:latin typeface="Arial Rounded MT Bold"/>
              <a:cs typeface="Arial Rounded MT Bold"/>
            </a:endParaRPr>
          </a:p>
        </p:txBody>
      </p:sp>
      <p:sp>
        <p:nvSpPr>
          <p:cNvPr id="12" name="TextBox 19"/>
          <p:cNvSpPr txBox="1"/>
          <p:nvPr userDrawn="1"/>
        </p:nvSpPr>
        <p:spPr>
          <a:xfrm>
            <a:off x="457200" y="4760600"/>
            <a:ext cx="914400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800" dirty="0" smtClean="0">
                <a:solidFill>
                  <a:srgbClr val="476A9C"/>
                </a:solidFill>
                <a:latin typeface="Arial Rounded MT Bold"/>
                <a:cs typeface="Arial Rounded MT Bold"/>
              </a:rPr>
              <a:t>4</a:t>
            </a:r>
            <a:endParaRPr lang="en-US" sz="4800" dirty="0">
              <a:solidFill>
                <a:srgbClr val="476A9C"/>
              </a:solidFill>
              <a:latin typeface="Arial Rounded MT Bold"/>
              <a:cs typeface="Arial Rounded MT Bold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371599" y="103450"/>
            <a:ext cx="8400802" cy="706329"/>
          </a:xfrm>
        </p:spPr>
        <p:txBody>
          <a:bodyPr/>
          <a:lstStyle>
            <a:lvl1pPr>
              <a:defRPr>
                <a:solidFill>
                  <a:srgbClr val="476A9C"/>
                </a:solidFill>
              </a:defRPr>
            </a:lvl1pPr>
          </a:lstStyle>
          <a:p>
            <a:r>
              <a:rPr lang="fr-FR" dirty="0" smtClean="0"/>
              <a:t>Titre</a:t>
            </a:r>
            <a:endParaRPr lang="fr-FR" dirty="0"/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11"/>
          </p:nvPr>
        </p:nvSpPr>
        <p:spPr>
          <a:xfrm>
            <a:off x="371475" y="1001713"/>
            <a:ext cx="8401050" cy="5114925"/>
          </a:xfrm>
        </p:spPr>
        <p:txBody>
          <a:bodyPr anchor="t" anchorCtr="0"/>
          <a:lstStyle>
            <a:lvl1pPr algn="just">
              <a:defRPr>
                <a:solidFill>
                  <a:schemeClr val="bg2">
                    <a:lumMod val="25000"/>
                  </a:schemeClr>
                </a:solidFill>
              </a:defRPr>
            </a:lvl1pPr>
            <a:lvl2pPr algn="just">
              <a:buFont typeface="Arial" pitchFamily="34" charset="0"/>
              <a:buChar char="•"/>
              <a:defRPr>
                <a:solidFill>
                  <a:schemeClr val="bg2">
                    <a:lumMod val="25000"/>
                  </a:schemeClr>
                </a:solidFill>
              </a:defRPr>
            </a:lvl2pPr>
            <a:lvl3pPr algn="just">
              <a:buFont typeface="Arial" pitchFamily="34" charset="0"/>
              <a:buChar char="-"/>
              <a:defRPr>
                <a:solidFill>
                  <a:schemeClr val="bg2">
                    <a:lumMod val="25000"/>
                  </a:schemeClr>
                </a:solidFill>
              </a:defRPr>
            </a:lvl3pPr>
            <a:lvl4pPr algn="just">
              <a:buFont typeface="Courier New" pitchFamily="49" charset="0"/>
              <a:buChar char="o"/>
              <a:defRPr>
                <a:solidFill>
                  <a:schemeClr val="bg2">
                    <a:lumMod val="25000"/>
                  </a:schemeClr>
                </a:solidFill>
              </a:defRPr>
            </a:lvl4pPr>
            <a:lvl5pPr algn="just">
              <a:buFont typeface="Wingdings" pitchFamily="2" charset="2"/>
              <a:buChar char="Ø"/>
              <a:defRPr>
                <a:solidFill>
                  <a:schemeClr val="bg2">
                    <a:lumMod val="25000"/>
                  </a:schemeClr>
                </a:solidFill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52627" y="6442958"/>
            <a:ext cx="32063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b="0" i="1">
                <a:solidFill>
                  <a:srgbClr val="7F7F7F"/>
                </a:solidFill>
                <a:latin typeface="Helvetica Neue Light"/>
                <a:cs typeface="Helvetica Neue Light"/>
              </a:defRPr>
            </a:lvl1pPr>
          </a:lstStyle>
          <a:p>
            <a:r>
              <a:rPr lang="en-US" dirty="0" smtClean="0"/>
              <a:t>Copyright 2013 eXo Platform</a:t>
            </a:r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8001000" y="6391338"/>
            <a:ext cx="762000" cy="365125"/>
          </a:xfrm>
          <a:prstGeom prst="rect">
            <a:avLst/>
          </a:prstGeom>
        </p:spPr>
        <p:txBody>
          <a:bodyPr/>
          <a:lstStyle>
            <a:lvl1pPr algn="r">
              <a:defRPr b="1" i="0">
                <a:solidFill>
                  <a:srgbClr val="476A9C"/>
                </a:solidFill>
                <a:latin typeface="Helvetica Neue"/>
                <a:cs typeface="Helvetica Neue"/>
              </a:defRPr>
            </a:lvl1pPr>
          </a:lstStyle>
          <a:p>
            <a:fld id="{BFEBEB0A-9E3D-4B14-9782-E2AE3DA60D9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71599" y="103450"/>
            <a:ext cx="8400802" cy="706329"/>
          </a:xfrm>
        </p:spPr>
        <p:txBody>
          <a:bodyPr/>
          <a:lstStyle>
            <a:lvl1pPr>
              <a:defRPr>
                <a:solidFill>
                  <a:srgbClr val="476A9C"/>
                </a:solidFill>
              </a:defRPr>
            </a:lvl1pPr>
          </a:lstStyle>
          <a:p>
            <a:r>
              <a:rPr lang="en-US" dirty="0" err="1" smtClean="0"/>
              <a:t>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70800" y="970899"/>
            <a:ext cx="3657600" cy="5262443"/>
          </a:xfrm>
        </p:spPr>
        <p:txBody>
          <a:bodyPr anchor="t" anchorCtr="0"/>
          <a:lstStyle>
            <a:lvl1pPr algn="just">
              <a:defRPr sz="2000">
                <a:solidFill>
                  <a:schemeClr val="bg2">
                    <a:lumMod val="25000"/>
                  </a:schemeClr>
                </a:solidFill>
              </a:defRPr>
            </a:lvl1pPr>
            <a:lvl2pPr algn="just">
              <a:buFont typeface="Arial" pitchFamily="34" charset="0"/>
              <a:buChar char="•"/>
              <a:defRPr sz="1800">
                <a:solidFill>
                  <a:schemeClr val="bg2">
                    <a:lumMod val="25000"/>
                  </a:schemeClr>
                </a:solidFill>
              </a:defRPr>
            </a:lvl2pPr>
            <a:lvl3pPr algn="just">
              <a:buFont typeface="Arial" pitchFamily="34" charset="0"/>
              <a:buChar char="-"/>
              <a:defRPr sz="1600">
                <a:solidFill>
                  <a:schemeClr val="bg2">
                    <a:lumMod val="25000"/>
                  </a:schemeClr>
                </a:solidFill>
              </a:defRPr>
            </a:lvl3pPr>
            <a:lvl4pPr algn="just">
              <a:buFont typeface="Courier New" pitchFamily="49" charset="0"/>
              <a:buChar char="o"/>
              <a:defRPr sz="1400">
                <a:solidFill>
                  <a:schemeClr val="bg2">
                    <a:lumMod val="25000"/>
                  </a:schemeClr>
                </a:solidFill>
              </a:defRPr>
            </a:lvl4pPr>
            <a:lvl5pPr algn="just">
              <a:buFont typeface="Wingdings" pitchFamily="2" charset="2"/>
              <a:buChar char="Ø"/>
              <a:defRPr sz="1200">
                <a:solidFill>
                  <a:schemeClr val="bg2">
                    <a:lumMod val="25000"/>
                  </a:schemeClr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4912" y="970898"/>
            <a:ext cx="3657600" cy="5262443"/>
          </a:xfrm>
        </p:spPr>
        <p:txBody>
          <a:bodyPr anchor="t" anchorCtr="0"/>
          <a:lstStyle>
            <a:lvl1pPr algn="just">
              <a:defRPr sz="2000">
                <a:solidFill>
                  <a:schemeClr val="bg2">
                    <a:lumMod val="25000"/>
                  </a:schemeClr>
                </a:solidFill>
              </a:defRPr>
            </a:lvl1pPr>
            <a:lvl2pPr algn="just">
              <a:buFont typeface="Arial" pitchFamily="34" charset="0"/>
              <a:buChar char="•"/>
              <a:defRPr sz="1800">
                <a:solidFill>
                  <a:schemeClr val="bg2">
                    <a:lumMod val="25000"/>
                  </a:schemeClr>
                </a:solidFill>
              </a:defRPr>
            </a:lvl2pPr>
            <a:lvl3pPr algn="just">
              <a:buFont typeface="Arial" pitchFamily="34" charset="0"/>
              <a:buChar char="-"/>
              <a:defRPr sz="1600">
                <a:solidFill>
                  <a:schemeClr val="bg2">
                    <a:lumMod val="25000"/>
                  </a:schemeClr>
                </a:solidFill>
              </a:defRPr>
            </a:lvl3pPr>
            <a:lvl4pPr algn="just">
              <a:buFont typeface="Courier New" pitchFamily="49" charset="0"/>
              <a:buChar char="o"/>
              <a:defRPr sz="1400">
                <a:solidFill>
                  <a:schemeClr val="bg2">
                    <a:lumMod val="25000"/>
                  </a:schemeClr>
                </a:solidFill>
              </a:defRPr>
            </a:lvl4pPr>
            <a:lvl5pPr algn="just">
              <a:buFont typeface="Wingdings" pitchFamily="2" charset="2"/>
              <a:buChar char="Ø"/>
              <a:defRPr sz="1200">
                <a:solidFill>
                  <a:schemeClr val="bg2">
                    <a:lumMod val="25000"/>
                  </a:schemeClr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52627" y="6442958"/>
            <a:ext cx="32063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b="0" i="1">
                <a:solidFill>
                  <a:srgbClr val="7F7F7F"/>
                </a:solidFill>
                <a:latin typeface="Helvetica Neue Light"/>
                <a:cs typeface="Helvetica Neue Light"/>
              </a:defRPr>
            </a:lvl1pPr>
          </a:lstStyle>
          <a:p>
            <a:r>
              <a:rPr lang="en-US" dirty="0" smtClean="0"/>
              <a:t>Copyright 2013 eXo Platform</a:t>
            </a:r>
          </a:p>
        </p:txBody>
      </p:sp>
      <p:sp>
        <p:nvSpPr>
          <p:cNvPr id="10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8001000" y="6391338"/>
            <a:ext cx="762000" cy="365125"/>
          </a:xfrm>
          <a:prstGeom prst="rect">
            <a:avLst/>
          </a:prstGeom>
        </p:spPr>
        <p:txBody>
          <a:bodyPr/>
          <a:lstStyle>
            <a:lvl1pPr algn="r">
              <a:defRPr b="1" i="0">
                <a:solidFill>
                  <a:srgbClr val="476A9C"/>
                </a:solidFill>
                <a:latin typeface="Helvetica Neue"/>
                <a:cs typeface="Helvetica Neue"/>
              </a:defRPr>
            </a:lvl1pPr>
          </a:lstStyle>
          <a:p>
            <a:fld id="{BFEBEB0A-9E3D-4B14-9782-E2AE3DA60D9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71599" y="103450"/>
            <a:ext cx="8400802" cy="706329"/>
          </a:xfrm>
        </p:spPr>
        <p:txBody>
          <a:bodyPr/>
          <a:lstStyle>
            <a:lvl1pPr>
              <a:defRPr>
                <a:solidFill>
                  <a:srgbClr val="476A9C"/>
                </a:solidFill>
              </a:defRPr>
            </a:lvl1pPr>
          </a:lstStyle>
          <a:p>
            <a:r>
              <a:rPr lang="en-US" dirty="0" err="1" smtClean="0"/>
              <a:t>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70800" y="1072918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bg2">
                    <a:lumMod val="25000"/>
                  </a:schemeClr>
                </a:solidFill>
                <a:latin typeface="Helvetica Neue"/>
                <a:cs typeface="Helvetica Neue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err="1" smtClean="0"/>
              <a:t>Sous</a:t>
            </a:r>
            <a:r>
              <a:rPr lang="en-US" dirty="0" smtClean="0"/>
              <a:t> </a:t>
            </a:r>
            <a:r>
              <a:rPr lang="en-US" dirty="0" err="1" smtClean="0"/>
              <a:t>Titre</a:t>
            </a:r>
            <a:endParaRPr lang="en-US" dirty="0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58888" y="1899094"/>
            <a:ext cx="3657600" cy="4275873"/>
          </a:xfrm>
        </p:spPr>
        <p:txBody>
          <a:bodyPr anchor="t" anchorCtr="0"/>
          <a:lstStyle>
            <a:lvl1pPr algn="just">
              <a:defRPr sz="2000">
                <a:solidFill>
                  <a:schemeClr val="bg2">
                    <a:lumMod val="25000"/>
                  </a:schemeClr>
                </a:solidFill>
              </a:defRPr>
            </a:lvl1pPr>
            <a:lvl2pPr algn="just">
              <a:buFont typeface="Arial" pitchFamily="34" charset="0"/>
              <a:buChar char="•"/>
              <a:defRPr sz="1800">
                <a:solidFill>
                  <a:schemeClr val="bg2">
                    <a:lumMod val="25000"/>
                  </a:schemeClr>
                </a:solidFill>
              </a:defRPr>
            </a:lvl2pPr>
            <a:lvl3pPr algn="just">
              <a:buFont typeface="Arial" pitchFamily="34" charset="0"/>
              <a:buChar char="-"/>
              <a:defRPr sz="1600">
                <a:solidFill>
                  <a:schemeClr val="bg2">
                    <a:lumMod val="25000"/>
                  </a:schemeClr>
                </a:solidFill>
              </a:defRPr>
            </a:lvl3pPr>
            <a:lvl4pPr algn="just">
              <a:buFont typeface="Courier New" pitchFamily="49" charset="0"/>
              <a:buChar char="o"/>
              <a:defRPr sz="1400">
                <a:solidFill>
                  <a:schemeClr val="bg2">
                    <a:lumMod val="25000"/>
                  </a:schemeClr>
                </a:solidFill>
              </a:defRPr>
            </a:lvl4pPr>
            <a:lvl5pPr algn="just">
              <a:buFont typeface="Wingdings" pitchFamily="2" charset="2"/>
              <a:buChar char="Ø"/>
              <a:defRPr sz="1200">
                <a:solidFill>
                  <a:schemeClr val="bg2">
                    <a:lumMod val="25000"/>
                  </a:schemeClr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5115986" y="1072918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bg2">
                    <a:lumMod val="25000"/>
                  </a:schemeClr>
                </a:solidFill>
                <a:latin typeface="Helvetica Neue"/>
                <a:cs typeface="Helvetica Neue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err="1" smtClean="0"/>
              <a:t>Sous</a:t>
            </a:r>
            <a:r>
              <a:rPr lang="en-US" dirty="0" smtClean="0"/>
              <a:t> </a:t>
            </a:r>
            <a:r>
              <a:rPr lang="en-US" dirty="0" err="1" smtClean="0"/>
              <a:t>Titre</a:t>
            </a:r>
            <a:endParaRPr lang="en-US" dirty="0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15986" y="1899094"/>
            <a:ext cx="3657600" cy="4275873"/>
          </a:xfrm>
        </p:spPr>
        <p:txBody>
          <a:bodyPr anchor="t" anchorCtr="0"/>
          <a:lstStyle>
            <a:lvl1pPr algn="just">
              <a:defRPr sz="2000">
                <a:solidFill>
                  <a:schemeClr val="bg2">
                    <a:lumMod val="25000"/>
                  </a:schemeClr>
                </a:solidFill>
              </a:defRPr>
            </a:lvl1pPr>
            <a:lvl2pPr algn="just">
              <a:defRPr sz="1800">
                <a:solidFill>
                  <a:schemeClr val="bg2">
                    <a:lumMod val="25000"/>
                  </a:schemeClr>
                </a:solidFill>
              </a:defRPr>
            </a:lvl2pPr>
            <a:lvl3pPr algn="just">
              <a:defRPr sz="1600">
                <a:solidFill>
                  <a:schemeClr val="bg2">
                    <a:lumMod val="25000"/>
                  </a:schemeClr>
                </a:solidFill>
              </a:defRPr>
            </a:lvl3pPr>
            <a:lvl4pPr algn="just">
              <a:defRPr sz="1400">
                <a:solidFill>
                  <a:schemeClr val="bg2">
                    <a:lumMod val="25000"/>
                  </a:schemeClr>
                </a:solidFill>
              </a:defRPr>
            </a:lvl4pPr>
            <a:lvl5pPr algn="just">
              <a:defRPr sz="1200">
                <a:solidFill>
                  <a:schemeClr val="bg2">
                    <a:lumMod val="25000"/>
                  </a:schemeClr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370800" y="1711092"/>
            <a:ext cx="3657600" cy="1588"/>
          </a:xfrm>
          <a:prstGeom prst="line">
            <a:avLst/>
          </a:prstGeom>
          <a:ln>
            <a:solidFill>
              <a:srgbClr val="476A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5115986" y="1712680"/>
            <a:ext cx="3657600" cy="1588"/>
          </a:xfrm>
          <a:prstGeom prst="line">
            <a:avLst/>
          </a:prstGeom>
          <a:ln>
            <a:solidFill>
              <a:srgbClr val="476A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3252627" y="6442958"/>
            <a:ext cx="32063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b="0" i="1">
                <a:solidFill>
                  <a:srgbClr val="7F7F7F"/>
                </a:solidFill>
                <a:latin typeface="Helvetica Neue Light"/>
                <a:cs typeface="Helvetica Neue Light"/>
              </a:defRPr>
            </a:lvl1pPr>
          </a:lstStyle>
          <a:p>
            <a:r>
              <a:rPr lang="en-US" dirty="0" smtClean="0"/>
              <a:t>Copyright 2013 eXo Platform</a:t>
            </a:r>
          </a:p>
        </p:txBody>
      </p:sp>
      <p:sp>
        <p:nvSpPr>
          <p:cNvPr id="14" name="Slide Number Placeholder 6"/>
          <p:cNvSpPr>
            <a:spLocks noGrp="1"/>
          </p:cNvSpPr>
          <p:nvPr>
            <p:ph type="sldNum" sz="quarter" idx="11"/>
          </p:nvPr>
        </p:nvSpPr>
        <p:spPr>
          <a:xfrm>
            <a:off x="8001000" y="6391338"/>
            <a:ext cx="762000" cy="365125"/>
          </a:xfrm>
          <a:prstGeom prst="rect">
            <a:avLst/>
          </a:prstGeom>
        </p:spPr>
        <p:txBody>
          <a:bodyPr/>
          <a:lstStyle>
            <a:lvl1pPr algn="r">
              <a:defRPr b="1" i="0">
                <a:solidFill>
                  <a:srgbClr val="476A9C"/>
                </a:solidFill>
                <a:latin typeface="Helvetica Neue"/>
                <a:cs typeface="Helvetica Neue"/>
              </a:defRPr>
            </a:lvl1pPr>
          </a:lstStyle>
          <a:p>
            <a:fld id="{BFEBEB0A-9E3D-4B14-9782-E2AE3DA60D9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371599" y="103450"/>
            <a:ext cx="8400802" cy="706329"/>
          </a:xfrm>
        </p:spPr>
        <p:txBody>
          <a:bodyPr/>
          <a:lstStyle>
            <a:lvl1pPr>
              <a:defRPr/>
            </a:lvl1pPr>
          </a:lstStyle>
          <a:p>
            <a:r>
              <a:rPr lang="fr-FR" dirty="0" smtClean="0"/>
              <a:t>Titre</a:t>
            </a: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Copyright 2013 eXo Platform</a:t>
            </a:r>
            <a:endParaRPr lang="en-US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Espace réservé du graphique 5"/>
          <p:cNvSpPr>
            <a:spLocks noGrp="1"/>
          </p:cNvSpPr>
          <p:nvPr>
            <p:ph type="chart" sz="quarter" idx="12"/>
          </p:nvPr>
        </p:nvSpPr>
        <p:spPr>
          <a:xfrm>
            <a:off x="370800" y="1502601"/>
            <a:ext cx="8343683" cy="3852799"/>
          </a:xfrm>
        </p:spPr>
        <p:txBody>
          <a:bodyPr/>
          <a:lstStyle>
            <a:lvl1pPr>
              <a:buNone/>
              <a:defRPr/>
            </a:lvl1pPr>
          </a:lstStyle>
          <a:p>
            <a:endParaRPr lang="fr-FR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71599" y="103450"/>
            <a:ext cx="8400802" cy="706329"/>
          </a:xfrm>
        </p:spPr>
        <p:txBody>
          <a:bodyPr/>
          <a:lstStyle>
            <a:lvl1pPr>
              <a:defRPr>
                <a:solidFill>
                  <a:srgbClr val="476A9C"/>
                </a:solidFill>
              </a:defRPr>
            </a:lvl1pPr>
          </a:lstStyle>
          <a:p>
            <a:r>
              <a:rPr lang="en-US" dirty="0" err="1" smtClean="0"/>
              <a:t>Titre</a:t>
            </a:r>
            <a:endParaRPr lang="en-US" dirty="0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66193" y="6442958"/>
            <a:ext cx="3206367" cy="365125"/>
          </a:xfrm>
        </p:spPr>
        <p:txBody>
          <a:bodyPr/>
          <a:lstStyle/>
          <a:p>
            <a:r>
              <a:rPr lang="en-US" dirty="0"/>
              <a:t>Copyright 2013 </a:t>
            </a:r>
            <a:r>
              <a:rPr lang="en-US" dirty="0" err="1"/>
              <a:t>eXo</a:t>
            </a:r>
            <a:r>
              <a:rPr lang="en-US" dirty="0"/>
              <a:t> Platform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01000" y="6391338"/>
            <a:ext cx="762000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rgbClr val="476A9C"/>
                </a:solidFill>
                <a:latin typeface="Helvetica Neue"/>
                <a:cs typeface="Helvetica Neue"/>
              </a:defRPr>
            </a:lvl1pPr>
          </a:lstStyle>
          <a:p>
            <a:fld id="{BFEBEB0A-9E3D-4B14-9782-E2AE3DA60D9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53794" y="1300164"/>
            <a:ext cx="4594934" cy="4518336"/>
          </a:xfrm>
        </p:spPr>
        <p:txBody>
          <a:bodyPr anchor="t" anchorCtr="0"/>
          <a:lstStyle>
            <a:lvl1pPr algn="just">
              <a:buNone/>
              <a:defRPr sz="2000">
                <a:solidFill>
                  <a:schemeClr val="bg2">
                    <a:lumMod val="25000"/>
                  </a:schemeClr>
                </a:solidFill>
              </a:defRPr>
            </a:lvl1pPr>
            <a:lvl2pPr algn="just">
              <a:buFont typeface="Arial" pitchFamily="34" charset="0"/>
              <a:buChar char="•"/>
              <a:defRPr sz="1800">
                <a:solidFill>
                  <a:schemeClr val="bg2">
                    <a:lumMod val="25000"/>
                  </a:schemeClr>
                </a:solidFill>
              </a:defRPr>
            </a:lvl2pPr>
            <a:lvl3pPr algn="just">
              <a:buFont typeface="Arial" pitchFamily="34" charset="0"/>
              <a:buChar char="-"/>
              <a:defRPr sz="1600">
                <a:solidFill>
                  <a:schemeClr val="bg2">
                    <a:lumMod val="25000"/>
                  </a:schemeClr>
                </a:solidFill>
              </a:defRPr>
            </a:lvl3pPr>
            <a:lvl4pPr algn="just">
              <a:buFont typeface="Courier New" pitchFamily="49" charset="0"/>
              <a:buChar char="o"/>
              <a:defRPr sz="1400">
                <a:solidFill>
                  <a:schemeClr val="bg2">
                    <a:lumMod val="25000"/>
                  </a:schemeClr>
                </a:solidFill>
              </a:defRPr>
            </a:lvl4pPr>
            <a:lvl5pPr algn="just">
              <a:buFont typeface="Wingdings" pitchFamily="2" charset="2"/>
              <a:buChar char="Ø"/>
              <a:defRPr sz="1200">
                <a:solidFill>
                  <a:schemeClr val="bg2">
                    <a:lumMod val="25000"/>
                  </a:schemeClr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endParaRPr lang="en-US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370800" y="1300163"/>
            <a:ext cx="2673657" cy="4518337"/>
          </a:xfrm>
        </p:spPr>
        <p:txBody>
          <a:bodyPr anchor="t" anchorCtr="0">
            <a:normAutofit/>
          </a:bodyPr>
          <a:lstStyle>
            <a:lvl1pPr marL="0" indent="0" algn="just">
              <a:buNone/>
              <a:defRPr sz="2000">
                <a:solidFill>
                  <a:schemeClr val="bg2">
                    <a:lumMod val="2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err="1" smtClean="0"/>
              <a:t>Titre</a:t>
            </a:r>
            <a:endParaRPr lang="en-US" dirty="0" smtClean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3565524" y="1300164"/>
            <a:ext cx="1" cy="4518336"/>
          </a:xfrm>
          <a:prstGeom prst="line">
            <a:avLst/>
          </a:prstGeom>
          <a:ln>
            <a:solidFill>
              <a:srgbClr val="476A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66193" y="6442958"/>
            <a:ext cx="3206367" cy="365125"/>
          </a:xfrm>
        </p:spPr>
        <p:txBody>
          <a:bodyPr/>
          <a:lstStyle/>
          <a:p>
            <a:r>
              <a:rPr lang="en-US"/>
              <a:t>Copyright 2013 eXo Platform</a:t>
            </a:r>
          </a:p>
        </p:txBody>
      </p:sp>
      <p:sp>
        <p:nvSpPr>
          <p:cNvPr id="11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01000" y="6391338"/>
            <a:ext cx="762000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rgbClr val="476A9C"/>
                </a:solidFill>
                <a:latin typeface="Helvetica Neue"/>
                <a:cs typeface="Helvetica Neue"/>
              </a:defRPr>
            </a:lvl1pPr>
          </a:lstStyle>
          <a:p>
            <a:fld id="{BFEBEB0A-9E3D-4B14-9782-E2AE3DA60D9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371599" y="103450"/>
            <a:ext cx="8400802" cy="706329"/>
          </a:xfrm>
        </p:spPr>
        <p:txBody>
          <a:bodyPr/>
          <a:lstStyle>
            <a:lvl1pPr>
              <a:defRPr>
                <a:solidFill>
                  <a:srgbClr val="476A9C"/>
                </a:solidFill>
              </a:defRPr>
            </a:lvl1pPr>
          </a:lstStyle>
          <a:p>
            <a:r>
              <a:rPr lang="en-US" dirty="0" err="1" smtClean="0"/>
              <a:t>Titre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978676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theme" Target="../theme/theme2.xml"/><Relationship Id="rId12" Type="http://schemas.openxmlformats.org/officeDocument/2006/relationships/image" Target="../media/image3.png"/><Relationship Id="rId13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slideLayout" Target="../slideLayouts/slideLayout3.xml"/><Relationship Id="rId3" Type="http://schemas.openxmlformats.org/officeDocument/2006/relationships/slideLayout" Target="../slideLayouts/slideLayout4.xml"/><Relationship Id="rId4" Type="http://schemas.openxmlformats.org/officeDocument/2006/relationships/slideLayout" Target="../slideLayouts/slideLayout5.xml"/><Relationship Id="rId5" Type="http://schemas.openxmlformats.org/officeDocument/2006/relationships/slideLayout" Target="../slideLayouts/slideLayout6.xml"/><Relationship Id="rId6" Type="http://schemas.openxmlformats.org/officeDocument/2006/relationships/slideLayout" Target="../slideLayouts/slideLayout7.xml"/><Relationship Id="rId7" Type="http://schemas.openxmlformats.org/officeDocument/2006/relationships/slideLayout" Target="../slideLayouts/slideLayout8.xml"/><Relationship Id="rId8" Type="http://schemas.openxmlformats.org/officeDocument/2006/relationships/slideLayout" Target="../slideLayouts/slideLayout9.xml"/><Relationship Id="rId9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11.xml"/></Relationships>
</file>

<file path=ppt/slideMasters/_rels/slideMaster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A18984-52EE-47DA-9950-3C31068BE82B}" type="datetimeFigureOut">
              <a:rPr lang="fr-FR" smtClean="0"/>
              <a:pPr/>
              <a:t>15/05/13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8DD8B2-2F39-4D99-BF6E-1114E8667463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100000">
                <a:schemeClr val="bg1">
                  <a:lumMod val="75000"/>
                </a:schemeClr>
              </a:gs>
              <a:gs pos="0">
                <a:schemeClr val="bg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9" name="Titre 1"/>
          <p:cNvSpPr txBox="1">
            <a:spLocks/>
          </p:cNvSpPr>
          <p:nvPr/>
        </p:nvSpPr>
        <p:spPr>
          <a:xfrm>
            <a:off x="0" y="3806808"/>
            <a:ext cx="9143999" cy="971550"/>
          </a:xfrm>
          <a:prstGeom prst="rect">
            <a:avLst/>
          </a:prstGeom>
        </p:spPr>
        <p:txBody>
          <a:bodyPr anchor="ctr" anchorCtr="0"/>
          <a:lstStyle>
            <a:lvl1pPr algn="ctr">
              <a:defRPr sz="3600" baseline="0">
                <a:solidFill>
                  <a:srgbClr val="40404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20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11" name="Titre 1"/>
          <p:cNvSpPr txBox="1">
            <a:spLocks/>
          </p:cNvSpPr>
          <p:nvPr/>
        </p:nvSpPr>
        <p:spPr>
          <a:xfrm>
            <a:off x="0" y="3806808"/>
            <a:ext cx="9143999" cy="954378"/>
          </a:xfrm>
          <a:prstGeom prst="rect">
            <a:avLst/>
          </a:prstGeom>
        </p:spPr>
        <p:txBody>
          <a:bodyPr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tabLst/>
              <a:defRPr sz="2800" baseline="0">
                <a:solidFill>
                  <a:srgbClr val="40404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28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8694" y="1373843"/>
            <a:ext cx="8400802" cy="38862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52627" y="6442958"/>
            <a:ext cx="32063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b="0" i="1">
                <a:solidFill>
                  <a:srgbClr val="7F7F7F"/>
                </a:solidFill>
                <a:latin typeface="Helvetica Neue Light"/>
                <a:cs typeface="Helvetica Neue Light"/>
              </a:defRPr>
            </a:lvl1pPr>
          </a:lstStyle>
          <a:p>
            <a:r>
              <a:rPr lang="en-US" dirty="0" smtClean="0"/>
              <a:t>Copyright 2013 eXo Platform</a:t>
            </a:r>
          </a:p>
        </p:txBody>
      </p:sp>
      <p:pic>
        <p:nvPicPr>
          <p:cNvPr id="7" name="Picture 6" descr="exo_logo_500px.png"/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722" y="6414355"/>
            <a:ext cx="726611" cy="315349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459336" y="6296164"/>
            <a:ext cx="8268104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1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404" y="423885"/>
            <a:ext cx="9137596" cy="383843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98694" y="103450"/>
            <a:ext cx="8400802" cy="706329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1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8001000" y="6391338"/>
            <a:ext cx="762000" cy="365125"/>
          </a:xfrm>
          <a:prstGeom prst="rect">
            <a:avLst/>
          </a:prstGeom>
        </p:spPr>
        <p:txBody>
          <a:bodyPr/>
          <a:lstStyle>
            <a:lvl1pPr algn="r">
              <a:defRPr b="1" i="0">
                <a:solidFill>
                  <a:srgbClr val="476A9C"/>
                </a:solidFill>
                <a:latin typeface="Helvetica Neue"/>
                <a:cs typeface="Helvetica Neue"/>
              </a:defRPr>
            </a:lvl1pPr>
          </a:lstStyle>
          <a:p>
            <a:fld id="{BFEBEB0A-9E3D-4B14-9782-E2AE3DA60D96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710" r:id="rId8"/>
    <p:sldLayoutId id="2147483727" r:id="rId9"/>
    <p:sldLayoutId id="2147483732" r:id="rId10"/>
  </p:sldLayoutIdLst>
  <p:timing>
    <p:tnLst>
      <p:par>
        <p:cTn xmlns:p14="http://schemas.microsoft.com/office/powerpoint/2010/main" id="1" dur="indefinite" restart="never" nodeType="tmRoot"/>
      </p:par>
    </p:tnLst>
  </p:timing>
  <p:hf hdr="0" dt="0"/>
  <p:txStyles>
    <p:titleStyle>
      <a:lvl1pPr algn="ctr" defTabSz="914400" rtl="0" eaLnBrk="1" latinLnBrk="0" hangingPunct="1">
        <a:spcBef>
          <a:spcPct val="0"/>
        </a:spcBef>
        <a:buNone/>
        <a:defRPr sz="2400" b="0" i="0" kern="1200">
          <a:solidFill>
            <a:srgbClr val="476A9C"/>
          </a:solidFill>
          <a:latin typeface="Arial" pitchFamily="34" charset="0"/>
          <a:ea typeface="+mj-ea"/>
          <a:cs typeface="Arial" pitchFamily="34" charset="0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74320" algn="l" defTabSz="914400" rtl="0" eaLnBrk="1" latinLnBrk="0" hangingPunct="1">
        <a:spcBef>
          <a:spcPct val="20000"/>
        </a:spcBef>
        <a:buClr>
          <a:srgbClr val="476A9C"/>
        </a:buClr>
        <a:buFont typeface="Arial" pitchFamily="34" charset="0"/>
        <a:buChar char="•"/>
        <a:defRPr sz="2000" kern="1200">
          <a:solidFill>
            <a:schemeClr val="bg2">
              <a:lumMod val="25000"/>
            </a:schemeClr>
          </a:solidFill>
          <a:latin typeface="Arial" pitchFamily="34" charset="0"/>
          <a:ea typeface="+mn-ea"/>
          <a:cs typeface="Arial" pitchFamily="34" charset="0"/>
        </a:defRPr>
      </a:lvl1pPr>
      <a:lvl2pPr marL="594360" indent="-274320" algn="l" defTabSz="914400" rtl="0" eaLnBrk="1" latinLnBrk="0" hangingPunct="1">
        <a:spcBef>
          <a:spcPct val="20000"/>
        </a:spcBef>
        <a:buClr>
          <a:srgbClr val="476A9C"/>
        </a:buClr>
        <a:buFont typeface="Arial" pitchFamily="34" charset="0"/>
        <a:buChar char="•"/>
        <a:defRPr sz="1800" kern="1200">
          <a:solidFill>
            <a:schemeClr val="bg2">
              <a:lumMod val="25000"/>
            </a:schemeClr>
          </a:solidFill>
          <a:latin typeface="Arial" pitchFamily="34" charset="0"/>
          <a:ea typeface="+mn-ea"/>
          <a:cs typeface="Arial" pitchFamily="34" charset="0"/>
        </a:defRPr>
      </a:lvl2pPr>
      <a:lvl3pPr marL="868680" indent="-228600" algn="l" defTabSz="914400" rtl="0" eaLnBrk="1" latinLnBrk="0" hangingPunct="1">
        <a:spcBef>
          <a:spcPct val="20000"/>
        </a:spcBef>
        <a:buClr>
          <a:srgbClr val="476A9C"/>
        </a:buClr>
        <a:buFont typeface="Arial" pitchFamily="34" charset="0"/>
        <a:buChar char="-"/>
        <a:defRPr sz="1600" kern="1200">
          <a:solidFill>
            <a:schemeClr val="bg2">
              <a:lumMod val="25000"/>
            </a:schemeClr>
          </a:solidFill>
          <a:latin typeface="Arial" pitchFamily="34" charset="0"/>
          <a:ea typeface="+mn-ea"/>
          <a:cs typeface="Arial" pitchFamily="34" charset="0"/>
        </a:defRPr>
      </a:lvl3pPr>
      <a:lvl4pPr marL="1143000" indent="-228600" algn="l" defTabSz="914400" rtl="0" eaLnBrk="1" latinLnBrk="0" hangingPunct="1">
        <a:spcBef>
          <a:spcPct val="20000"/>
        </a:spcBef>
        <a:buClr>
          <a:srgbClr val="476A9C"/>
        </a:buClr>
        <a:buFont typeface="Courier New" pitchFamily="49" charset="0"/>
        <a:buChar char="o"/>
        <a:defRPr sz="1400" kern="1200">
          <a:solidFill>
            <a:schemeClr val="bg2">
              <a:lumMod val="25000"/>
            </a:schemeClr>
          </a:solidFill>
          <a:latin typeface="Arial" pitchFamily="34" charset="0"/>
          <a:ea typeface="+mn-ea"/>
          <a:cs typeface="Arial" pitchFamily="34" charset="0"/>
        </a:defRPr>
      </a:lvl4pPr>
      <a:lvl5pPr marL="1371600" indent="-228600" algn="l" defTabSz="914400" rtl="0" eaLnBrk="1" latinLnBrk="0" hangingPunct="1">
        <a:spcBef>
          <a:spcPct val="20000"/>
        </a:spcBef>
        <a:buClr>
          <a:srgbClr val="476A9C"/>
        </a:buClr>
        <a:buFont typeface="Wingdings" pitchFamily="2" charset="2"/>
        <a:buChar char="Ø"/>
        <a:defRPr sz="1200" kern="1200" baseline="0">
          <a:solidFill>
            <a:schemeClr val="bg2">
              <a:lumMod val="25000"/>
            </a:schemeClr>
          </a:solidFill>
          <a:latin typeface="Arial" pitchFamily="34" charset="0"/>
          <a:ea typeface="+mn-ea"/>
          <a:cs typeface="Arial" pitchFamily="34" charset="0"/>
        </a:defRPr>
      </a:lvl5pPr>
      <a:lvl6pPr marL="164592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1901952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219456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8pPr>
      <a:lvl9pPr marL="246888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A18984-52EE-47DA-9950-3C31068BE82B}" type="datetimeFigureOut">
              <a:rPr lang="fr-FR" smtClean="0"/>
              <a:pPr/>
              <a:t>15/05/13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8DD8B2-2F39-4D99-BF6E-1114E8667463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100000">
                <a:schemeClr val="bg1">
                  <a:lumMod val="75000"/>
                </a:schemeClr>
              </a:gs>
              <a:gs pos="0">
                <a:schemeClr val="bg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-204850" y="3800279"/>
            <a:ext cx="9576746" cy="990867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0"/>
                </a:schemeClr>
              </a:gs>
              <a:gs pos="47000">
                <a:schemeClr val="bg1">
                  <a:alpha val="47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itre 1"/>
          <p:cNvSpPr txBox="1">
            <a:spLocks/>
          </p:cNvSpPr>
          <p:nvPr/>
        </p:nvSpPr>
        <p:spPr>
          <a:xfrm>
            <a:off x="0" y="3806808"/>
            <a:ext cx="9143999" cy="971550"/>
          </a:xfrm>
          <a:prstGeom prst="rect">
            <a:avLst/>
          </a:prstGeom>
        </p:spPr>
        <p:txBody>
          <a:bodyPr anchor="ctr" anchorCtr="0"/>
          <a:lstStyle>
            <a:lvl1pPr algn="ctr">
              <a:defRPr sz="3600" baseline="0">
                <a:solidFill>
                  <a:srgbClr val="40404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20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11" name="Titre 1"/>
          <p:cNvSpPr txBox="1">
            <a:spLocks/>
          </p:cNvSpPr>
          <p:nvPr/>
        </p:nvSpPr>
        <p:spPr>
          <a:xfrm>
            <a:off x="0" y="3806808"/>
            <a:ext cx="9143999" cy="954378"/>
          </a:xfrm>
          <a:prstGeom prst="rect">
            <a:avLst/>
          </a:prstGeom>
        </p:spPr>
        <p:txBody>
          <a:bodyPr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tabLst/>
              <a:defRPr sz="2800" baseline="0">
                <a:solidFill>
                  <a:srgbClr val="40404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28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731" r:id="rId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2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3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r-FR" dirty="0" smtClean="0"/>
              <a:t>Content Explorer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fr-FR" dirty="0" smtClean="0"/>
              <a:t>Content and documents </a:t>
            </a:r>
            <a:r>
              <a:rPr lang="fr-FR" dirty="0" err="1" smtClean="0"/>
              <a:t>features</a:t>
            </a:r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852844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err="1" smtClean="0"/>
              <a:t>Exercise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39971058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Exercise</a:t>
            </a:r>
            <a:r>
              <a:rPr lang="fr-FR" dirty="0" smtClean="0"/>
              <a:t> : </a:t>
            </a:r>
            <a:r>
              <a:rPr lang="fr-FR" dirty="0" err="1" smtClean="0"/>
              <a:t>Using</a:t>
            </a:r>
            <a:r>
              <a:rPr lang="fr-FR" dirty="0" smtClean="0"/>
              <a:t> </a:t>
            </a:r>
            <a:r>
              <a:rPr lang="fr-FR" dirty="0" err="1" smtClean="0"/>
              <a:t>Views</a:t>
            </a:r>
            <a:r>
              <a:rPr lang="fr-FR" dirty="0" smtClean="0"/>
              <a:t> and Drives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fr-FR" dirty="0" err="1"/>
              <a:t>Views</a:t>
            </a:r>
            <a:r>
              <a:rPr lang="fr-FR" dirty="0"/>
              <a:t> and Drives</a:t>
            </a:r>
          </a:p>
          <a:p>
            <a:pPr lvl="1"/>
            <a:r>
              <a:rPr lang="fr-FR" dirty="0"/>
              <a:t>Log in as </a:t>
            </a:r>
            <a:r>
              <a:rPr lang="fr-FR" dirty="0" err="1"/>
              <a:t>john</a:t>
            </a:r>
            <a:r>
              <a:rPr lang="fr-FR" dirty="0"/>
              <a:t>. </a:t>
            </a:r>
          </a:p>
          <a:p>
            <a:pPr lvl="1"/>
            <a:r>
              <a:rPr lang="fr-FR" dirty="0"/>
              <a:t>Open John’s </a:t>
            </a:r>
            <a:r>
              <a:rPr lang="fr-FR" dirty="0" err="1"/>
              <a:t>private</a:t>
            </a:r>
            <a:r>
              <a:rPr lang="fr-FR" dirty="0"/>
              <a:t> drive. Test the </a:t>
            </a:r>
            <a:r>
              <a:rPr lang="fr-FR" dirty="0" err="1"/>
              <a:t>views</a:t>
            </a:r>
            <a:r>
              <a:rPr lang="fr-FR" dirty="0"/>
              <a:t> of </a:t>
            </a:r>
            <a:r>
              <a:rPr lang="fr-FR" dirty="0" err="1"/>
              <a:t>this</a:t>
            </a:r>
            <a:r>
              <a:rPr lang="fr-FR" dirty="0"/>
              <a:t> drive. Note </a:t>
            </a:r>
            <a:r>
              <a:rPr lang="fr-FR" dirty="0" err="1"/>
              <a:t>that</a:t>
            </a:r>
            <a:r>
              <a:rPr lang="fr-FR" dirty="0"/>
              <a:t> the action buttons are </a:t>
            </a:r>
            <a:r>
              <a:rPr lang="fr-FR" dirty="0" err="1"/>
              <a:t>different</a:t>
            </a:r>
            <a:r>
              <a:rPr lang="fr-FR" dirty="0"/>
              <a:t>. </a:t>
            </a:r>
          </a:p>
          <a:p>
            <a:pPr lvl="1"/>
            <a:r>
              <a:rPr lang="fr-FR" dirty="0"/>
              <a:t>Open the drive “Sites Management” and test the </a:t>
            </a:r>
            <a:r>
              <a:rPr lang="fr-FR" dirty="0" err="1"/>
              <a:t>tabs</a:t>
            </a:r>
            <a:r>
              <a:rPr lang="fr-FR" dirty="0"/>
              <a:t>.</a:t>
            </a:r>
          </a:p>
          <a:p>
            <a:endParaRPr lang="fr-FR" dirty="0"/>
          </a:p>
          <a:p>
            <a:r>
              <a:rPr lang="fr-FR" dirty="0"/>
              <a:t>Permissions:</a:t>
            </a:r>
          </a:p>
          <a:p>
            <a:pPr lvl="1"/>
            <a:r>
              <a:rPr lang="fr-FR" dirty="0"/>
              <a:t>Log in as “mary“. </a:t>
            </a:r>
            <a:r>
              <a:rPr lang="fr-FR" dirty="0" err="1"/>
              <a:t>She</a:t>
            </a:r>
            <a:r>
              <a:rPr lang="fr-FR" dirty="0"/>
              <a:t> has </a:t>
            </a:r>
            <a:r>
              <a:rPr lang="fr-FR" dirty="0" err="1"/>
              <a:t>less</a:t>
            </a:r>
            <a:r>
              <a:rPr lang="fr-FR" dirty="0"/>
              <a:t> permissions </a:t>
            </a:r>
            <a:r>
              <a:rPr lang="fr-FR" dirty="0" err="1"/>
              <a:t>than</a:t>
            </a:r>
            <a:r>
              <a:rPr lang="fr-FR" dirty="0"/>
              <a:t> “</a:t>
            </a:r>
            <a:r>
              <a:rPr lang="fr-FR" dirty="0" err="1"/>
              <a:t>john</a:t>
            </a:r>
            <a:r>
              <a:rPr lang="fr-FR" dirty="0"/>
              <a:t>“</a:t>
            </a:r>
          </a:p>
          <a:p>
            <a:pPr lvl="1"/>
            <a:r>
              <a:rPr lang="fr-FR" dirty="0" err="1"/>
              <a:t>Does</a:t>
            </a:r>
            <a:r>
              <a:rPr lang="fr-FR" dirty="0"/>
              <a:t> mary </a:t>
            </a:r>
            <a:r>
              <a:rPr lang="fr-FR" dirty="0" err="1"/>
              <a:t>see</a:t>
            </a:r>
            <a:r>
              <a:rPr lang="fr-FR" dirty="0"/>
              <a:t> </a:t>
            </a:r>
            <a:r>
              <a:rPr lang="fr-FR" dirty="0" smtClean="0"/>
              <a:t>as </a:t>
            </a:r>
            <a:r>
              <a:rPr lang="fr-FR" dirty="0" err="1" smtClean="0"/>
              <a:t>many</a:t>
            </a:r>
            <a:r>
              <a:rPr lang="fr-FR" dirty="0" smtClean="0"/>
              <a:t> drives?</a:t>
            </a:r>
            <a:endParaRPr lang="fr-FR" dirty="0"/>
          </a:p>
          <a:p>
            <a:pPr lvl="1"/>
            <a:r>
              <a:rPr lang="fr-FR" dirty="0"/>
              <a:t>Open the </a:t>
            </a:r>
            <a:r>
              <a:rPr lang="fr-FR" dirty="0" err="1"/>
              <a:t>private</a:t>
            </a:r>
            <a:r>
              <a:rPr lang="fr-FR" dirty="0"/>
              <a:t> drive of mary. </a:t>
            </a:r>
            <a:r>
              <a:rPr lang="fr-FR" dirty="0" err="1"/>
              <a:t>Does</a:t>
            </a:r>
            <a:r>
              <a:rPr lang="fr-FR" dirty="0"/>
              <a:t> mary </a:t>
            </a:r>
            <a:r>
              <a:rPr lang="fr-FR" dirty="0" err="1"/>
              <a:t>see</a:t>
            </a:r>
            <a:r>
              <a:rPr lang="fr-FR" dirty="0"/>
              <a:t> the “</a:t>
            </a:r>
            <a:r>
              <a:rPr lang="fr-FR" dirty="0" err="1"/>
              <a:t>admin</a:t>
            </a:r>
            <a:r>
              <a:rPr lang="fr-FR" dirty="0"/>
              <a:t> </a:t>
            </a:r>
            <a:r>
              <a:rPr lang="fr-FR" dirty="0" err="1"/>
              <a:t>view</a:t>
            </a:r>
            <a:r>
              <a:rPr lang="fr-FR" dirty="0"/>
              <a:t>”? </a:t>
            </a:r>
          </a:p>
          <a:p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Copyright 2013 eXo Platform</a:t>
            </a:r>
            <a:endParaRPr lang="en-US" dirty="0" smtClean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0607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smtClean="0"/>
              <a:t>Drives</a:t>
            </a:r>
            <a:br>
              <a:rPr lang="fr-FR" b="1" dirty="0" smtClean="0"/>
            </a:br>
            <a:r>
              <a:rPr lang="fr-FR" dirty="0" smtClean="0"/>
              <a:t>Access to the JCR </a:t>
            </a:r>
            <a:r>
              <a:rPr lang="fr-FR" dirty="0" err="1" smtClean="0"/>
              <a:t>Tree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8221093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Manage Drives</a:t>
            </a:r>
            <a:endParaRPr lang="fr-FR" dirty="0"/>
          </a:p>
        </p:txBody>
      </p:sp>
      <p:pic>
        <p:nvPicPr>
          <p:cNvPr id="6" name="Espace réservé du contenu 5"/>
          <p:cNvPicPr>
            <a:picLocks noGrp="1" noChangeAspect="1"/>
          </p:cNvPicPr>
          <p:nvPr>
            <p:ph sz="quarter" idx="11"/>
          </p:nvPr>
        </p:nvPicPr>
        <p:blipFill>
          <a:blip r:embed="rId2"/>
          <a:srcRect l="-13377" r="-13377"/>
          <a:stretch>
            <a:fillRect/>
          </a:stretch>
        </p:blipFill>
        <p:spPr/>
      </p:pic>
      <p:sp>
        <p:nvSpPr>
          <p:cNvPr id="4" name="Espace réservé du pied de page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Copyright 2013 eXo Platform</a:t>
            </a:r>
            <a:endParaRPr lang="en-US" dirty="0" smtClean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7" name="Cadre 6"/>
          <p:cNvSpPr/>
          <p:nvPr/>
        </p:nvSpPr>
        <p:spPr>
          <a:xfrm>
            <a:off x="1143123" y="2167448"/>
            <a:ext cx="1803153" cy="62048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95821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Drives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Copyright 2013 eXo Platform</a:t>
            </a:r>
            <a:endParaRPr lang="en-US" dirty="0" smtClean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10" name="Espace réservé du contenu 5"/>
          <p:cNvPicPr>
            <a:picLocks noChangeAspect="1"/>
          </p:cNvPicPr>
          <p:nvPr/>
        </p:nvPicPr>
        <p:blipFill>
          <a:blip r:embed="rId2"/>
          <a:srcRect l="-27614" r="-27614"/>
          <a:stretch>
            <a:fillRect/>
          </a:stretch>
        </p:blipFill>
        <p:spPr>
          <a:xfrm>
            <a:off x="-869988" y="1352500"/>
            <a:ext cx="7040804" cy="4286748"/>
          </a:xfrm>
          <a:prstGeom prst="rect">
            <a:avLst/>
          </a:prstGeom>
        </p:spPr>
      </p:pic>
      <p:sp>
        <p:nvSpPr>
          <p:cNvPr id="7" name="Cadre 6"/>
          <p:cNvSpPr/>
          <p:nvPr/>
        </p:nvSpPr>
        <p:spPr>
          <a:xfrm>
            <a:off x="699152" y="2663020"/>
            <a:ext cx="3823159" cy="62048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2297" y="1819128"/>
            <a:ext cx="3003023" cy="2928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3887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err="1" smtClean="0"/>
              <a:t>Views</a:t>
            </a:r>
            <a:r>
              <a:rPr lang="fr-FR" b="1" dirty="0" smtClean="0"/>
              <a:t/>
            </a:r>
            <a:br>
              <a:rPr lang="fr-FR" b="1" dirty="0" smtClean="0"/>
            </a:br>
            <a:r>
              <a:rPr lang="fr-FR" dirty="0" smtClean="0"/>
              <a:t>Buttons and </a:t>
            </a:r>
            <a:r>
              <a:rPr lang="fr-FR" dirty="0" err="1" smtClean="0"/>
              <a:t>Templates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26948512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Views</a:t>
            </a:r>
            <a:endParaRPr lang="fr-FR" dirty="0"/>
          </a:p>
        </p:txBody>
      </p:sp>
      <p:pic>
        <p:nvPicPr>
          <p:cNvPr id="6" name="Espace réservé du contenu 5"/>
          <p:cNvPicPr>
            <a:picLocks noGrp="1" noChangeAspect="1"/>
          </p:cNvPicPr>
          <p:nvPr>
            <p:ph sz="quarter" idx="11"/>
          </p:nvPr>
        </p:nvPicPr>
        <p:blipFill>
          <a:blip r:embed="rId2"/>
          <a:srcRect t="-2394" b="-2394"/>
          <a:stretch>
            <a:fillRect/>
          </a:stretch>
        </p:blipFill>
        <p:spPr/>
      </p:pic>
      <p:sp>
        <p:nvSpPr>
          <p:cNvPr id="4" name="Espace réservé du pied de page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Copyright 2013 eXo Platform</a:t>
            </a:r>
            <a:endParaRPr lang="en-US" dirty="0" smtClean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7" name="Cadre 6"/>
          <p:cNvSpPr/>
          <p:nvPr/>
        </p:nvSpPr>
        <p:spPr>
          <a:xfrm>
            <a:off x="258025" y="1730627"/>
            <a:ext cx="2236518" cy="767883"/>
          </a:xfrm>
          <a:prstGeom prst="frame">
            <a:avLst>
              <a:gd name="adj1" fmla="val 577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8" name="Bulle rectangulaire à coins arrondis 7"/>
          <p:cNvSpPr/>
          <p:nvPr/>
        </p:nvSpPr>
        <p:spPr>
          <a:xfrm>
            <a:off x="371599" y="1270327"/>
            <a:ext cx="1884228" cy="347774"/>
          </a:xfrm>
          <a:prstGeom prst="wedgeRoundRectCallout">
            <a:avLst>
              <a:gd name="adj1" fmla="val -20511"/>
              <a:gd name="adj2" fmla="val 105218"/>
              <a:gd name="adj3" fmla="val 16667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Manage </a:t>
            </a:r>
            <a:r>
              <a:rPr lang="fr-FR" dirty="0" err="1" smtClean="0"/>
              <a:t>Views</a:t>
            </a:r>
            <a:endParaRPr lang="fr-FR" dirty="0"/>
          </a:p>
        </p:txBody>
      </p:sp>
      <p:sp>
        <p:nvSpPr>
          <p:cNvPr id="9" name="Cadre 8"/>
          <p:cNvSpPr/>
          <p:nvPr/>
        </p:nvSpPr>
        <p:spPr>
          <a:xfrm>
            <a:off x="7534614" y="2644568"/>
            <a:ext cx="466386" cy="339192"/>
          </a:xfrm>
          <a:prstGeom prst="frame">
            <a:avLst>
              <a:gd name="adj1" fmla="val 8821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cxnSp>
        <p:nvCxnSpPr>
          <p:cNvPr id="11" name="Connecteur en arc 10"/>
          <p:cNvCxnSpPr>
            <a:stCxn id="9" idx="1"/>
          </p:cNvCxnSpPr>
          <p:nvPr/>
        </p:nvCxnSpPr>
        <p:spPr>
          <a:xfrm rot="10800000" flipV="1">
            <a:off x="5895526" y="2814164"/>
            <a:ext cx="1639089" cy="1119442"/>
          </a:xfrm>
          <a:prstGeom prst="curved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38865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Views</a:t>
            </a:r>
            <a:r>
              <a:rPr lang="fr-FR" dirty="0" smtClean="0"/>
              <a:t> : Actions</a:t>
            </a:r>
            <a:endParaRPr lang="fr-FR" dirty="0"/>
          </a:p>
        </p:txBody>
      </p:sp>
      <p:pic>
        <p:nvPicPr>
          <p:cNvPr id="6" name="Espace réservé du contenu 5"/>
          <p:cNvPicPr>
            <a:picLocks noGrp="1" noChangeAspect="1"/>
          </p:cNvPicPr>
          <p:nvPr>
            <p:ph sz="quarter" idx="11"/>
          </p:nvPr>
        </p:nvPicPr>
        <p:blipFill>
          <a:blip r:embed="rId2"/>
          <a:srcRect l="-8237" r="-8237"/>
          <a:stretch>
            <a:fillRect/>
          </a:stretch>
        </p:blipFill>
        <p:spPr/>
      </p:pic>
      <p:sp>
        <p:nvSpPr>
          <p:cNvPr id="4" name="Espace réservé du pied de page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Copyright 2013 eXo Platform</a:t>
            </a:r>
            <a:endParaRPr lang="en-US" dirty="0" smtClean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7" name="Cadre 6"/>
          <p:cNvSpPr/>
          <p:nvPr/>
        </p:nvSpPr>
        <p:spPr>
          <a:xfrm>
            <a:off x="3510373" y="4518222"/>
            <a:ext cx="2236518" cy="767883"/>
          </a:xfrm>
          <a:prstGeom prst="frame">
            <a:avLst>
              <a:gd name="adj1" fmla="val 577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8" name="Bulle rectangulaire à coins arrondis 7"/>
          <p:cNvSpPr/>
          <p:nvPr/>
        </p:nvSpPr>
        <p:spPr>
          <a:xfrm>
            <a:off x="3623946" y="4057922"/>
            <a:ext cx="2447101" cy="347774"/>
          </a:xfrm>
          <a:prstGeom prst="wedgeRoundRectCallout">
            <a:avLst>
              <a:gd name="adj1" fmla="val -20511"/>
              <a:gd name="adj2" fmla="val 105218"/>
              <a:gd name="adj3" fmla="val 16667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Multiple Tabs per </a:t>
            </a:r>
            <a:r>
              <a:rPr lang="fr-FR" dirty="0" err="1" smtClean="0"/>
              <a:t>view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24550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Views</a:t>
            </a:r>
            <a:r>
              <a:rPr lang="fr-FR" dirty="0" smtClean="0"/>
              <a:t> : </a:t>
            </a:r>
            <a:r>
              <a:rPr lang="fr-FR" dirty="0" err="1" smtClean="0"/>
              <a:t>Templates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Copyright 2013 eXo Platform</a:t>
            </a:r>
            <a:endParaRPr lang="en-US" dirty="0" smtClean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76" y="905763"/>
            <a:ext cx="5139825" cy="2926263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920" y="2808244"/>
            <a:ext cx="8436481" cy="3366281"/>
          </a:xfrm>
          <a:prstGeom prst="rect">
            <a:avLst/>
          </a:prstGeom>
        </p:spPr>
      </p:pic>
      <p:sp>
        <p:nvSpPr>
          <p:cNvPr id="8" name="Cadre 7"/>
          <p:cNvSpPr/>
          <p:nvPr/>
        </p:nvSpPr>
        <p:spPr>
          <a:xfrm>
            <a:off x="1703512" y="1854521"/>
            <a:ext cx="2581325" cy="767883"/>
          </a:xfrm>
          <a:prstGeom prst="frame">
            <a:avLst>
              <a:gd name="adj1" fmla="val 577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9" name="Cadre 8"/>
          <p:cNvSpPr/>
          <p:nvPr/>
        </p:nvSpPr>
        <p:spPr>
          <a:xfrm>
            <a:off x="335920" y="3406788"/>
            <a:ext cx="1995279" cy="767883"/>
          </a:xfrm>
          <a:prstGeom prst="frame">
            <a:avLst>
              <a:gd name="adj1" fmla="val 577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cxnSp>
        <p:nvCxnSpPr>
          <p:cNvPr id="11" name="Connecteur en arc 10"/>
          <p:cNvCxnSpPr/>
          <p:nvPr/>
        </p:nvCxnSpPr>
        <p:spPr>
          <a:xfrm rot="16200000" flipH="1">
            <a:off x="2911787" y="2374458"/>
            <a:ext cx="1094117" cy="970541"/>
          </a:xfrm>
          <a:prstGeom prst="curved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70430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err="1" smtClean="0"/>
              <a:t>Exercise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39317534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Table Of Contents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fr-FR" dirty="0" err="1"/>
              <a:t>Views</a:t>
            </a:r>
            <a:r>
              <a:rPr lang="fr-FR" dirty="0"/>
              <a:t> and Drives</a:t>
            </a:r>
          </a:p>
          <a:p>
            <a:r>
              <a:rPr lang="fr-FR" dirty="0" err="1"/>
              <a:t>Customized</a:t>
            </a:r>
            <a:r>
              <a:rPr lang="fr-FR" dirty="0"/>
              <a:t> Content Explorer</a:t>
            </a:r>
          </a:p>
          <a:p>
            <a:r>
              <a:rPr lang="fr-FR" dirty="0" err="1" smtClean="0"/>
              <a:t>Symbolic</a:t>
            </a:r>
            <a:r>
              <a:rPr lang="fr-FR" dirty="0" smtClean="0"/>
              <a:t> </a:t>
            </a:r>
            <a:r>
              <a:rPr lang="fr-FR" dirty="0"/>
              <a:t>Links</a:t>
            </a:r>
          </a:p>
          <a:p>
            <a:r>
              <a:rPr lang="fr-FR" dirty="0" err="1" smtClean="0"/>
              <a:t>Categories</a:t>
            </a:r>
            <a:endParaRPr lang="fr-FR" dirty="0" smtClean="0"/>
          </a:p>
          <a:p>
            <a:r>
              <a:rPr lang="fr-FR" dirty="0" smtClean="0"/>
              <a:t>Permissions</a:t>
            </a:r>
            <a:endParaRPr lang="fr-FR" dirty="0"/>
          </a:p>
          <a:p>
            <a:r>
              <a:rPr lang="fr-FR" dirty="0"/>
              <a:t>Direct Web Links</a:t>
            </a:r>
          </a:p>
          <a:p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Copyright 2013 eXo Platform</a:t>
            </a:r>
            <a:endParaRPr lang="en-US" dirty="0" smtClean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6580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Exercise</a:t>
            </a:r>
            <a:r>
              <a:rPr lang="fr-FR" dirty="0" smtClean="0"/>
              <a:t> : </a:t>
            </a:r>
            <a:r>
              <a:rPr lang="fr-FR" dirty="0" err="1" smtClean="0"/>
              <a:t>Creating</a:t>
            </a:r>
            <a:r>
              <a:rPr lang="fr-FR" dirty="0" smtClean="0"/>
              <a:t> </a:t>
            </a:r>
            <a:r>
              <a:rPr lang="fr-FR" dirty="0" err="1" smtClean="0"/>
              <a:t>Views</a:t>
            </a:r>
            <a:r>
              <a:rPr lang="fr-FR" dirty="0" smtClean="0"/>
              <a:t> and Drives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fr-FR" dirty="0"/>
              <a:t>Simple Interface</a:t>
            </a:r>
          </a:p>
          <a:p>
            <a:pPr lvl="1"/>
            <a:r>
              <a:rPr lang="fr-FR" dirty="0" err="1"/>
              <a:t>Your</a:t>
            </a:r>
            <a:r>
              <a:rPr lang="fr-FR" dirty="0"/>
              <a:t> bike shop boss </a:t>
            </a:r>
            <a:r>
              <a:rPr lang="fr-FR" dirty="0" err="1"/>
              <a:t>asks</a:t>
            </a:r>
            <a:r>
              <a:rPr lang="fr-FR" dirty="0"/>
              <a:t> </a:t>
            </a:r>
            <a:r>
              <a:rPr lang="fr-FR" dirty="0" err="1"/>
              <a:t>you</a:t>
            </a:r>
            <a:r>
              <a:rPr lang="fr-FR" dirty="0"/>
              <a:t> to </a:t>
            </a:r>
            <a:r>
              <a:rPr lang="fr-FR" dirty="0" err="1"/>
              <a:t>make</a:t>
            </a:r>
            <a:r>
              <a:rPr lang="fr-FR" dirty="0"/>
              <a:t> a </a:t>
            </a:r>
            <a:r>
              <a:rPr lang="fr-FR" dirty="0" err="1"/>
              <a:t>very</a:t>
            </a:r>
            <a:r>
              <a:rPr lang="fr-FR" dirty="0"/>
              <a:t> simple sites explorer interface for </a:t>
            </a:r>
            <a:r>
              <a:rPr lang="fr-FR" dirty="0" err="1"/>
              <a:t>employees</a:t>
            </a:r>
            <a:r>
              <a:rPr lang="fr-FR" dirty="0"/>
              <a:t> </a:t>
            </a:r>
            <a:r>
              <a:rPr lang="fr-FR" dirty="0" err="1"/>
              <a:t>whose</a:t>
            </a:r>
            <a:r>
              <a:rPr lang="fr-FR" dirty="0"/>
              <a:t> computer </a:t>
            </a:r>
            <a:r>
              <a:rPr lang="fr-FR" dirty="0" err="1"/>
              <a:t>knowledge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low</a:t>
            </a:r>
            <a:r>
              <a:rPr lang="fr-FR" dirty="0"/>
              <a:t>. You </a:t>
            </a:r>
            <a:r>
              <a:rPr lang="fr-FR" dirty="0" err="1"/>
              <a:t>don’t</a:t>
            </a:r>
            <a:r>
              <a:rPr lang="fr-FR" dirty="0"/>
              <a:t> </a:t>
            </a:r>
            <a:r>
              <a:rPr lang="fr-FR" dirty="0" err="1"/>
              <a:t>want</a:t>
            </a:r>
            <a:r>
              <a:rPr lang="fr-FR" dirty="0"/>
              <a:t> to </a:t>
            </a:r>
            <a:r>
              <a:rPr lang="fr-FR" dirty="0" err="1"/>
              <a:t>overload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.</a:t>
            </a:r>
          </a:p>
          <a:p>
            <a:pPr lvl="1"/>
            <a:r>
              <a:rPr lang="fr-FR" dirty="0"/>
              <a:t>Open the sites explorer, </a:t>
            </a:r>
            <a:r>
              <a:rPr lang="fr-FR" dirty="0" err="1"/>
              <a:t>browse</a:t>
            </a:r>
            <a:r>
              <a:rPr lang="fr-FR" dirty="0"/>
              <a:t> to “/bike/web contents” and </a:t>
            </a:r>
            <a:r>
              <a:rPr lang="fr-FR" dirty="0" err="1"/>
              <a:t>create</a:t>
            </a:r>
            <a:r>
              <a:rPr lang="fr-FR" dirty="0"/>
              <a:t> a </a:t>
            </a:r>
            <a:r>
              <a:rPr lang="fr-FR" dirty="0" err="1"/>
              <a:t>subfolder</a:t>
            </a:r>
            <a:r>
              <a:rPr lang="fr-FR" dirty="0"/>
              <a:t> “</a:t>
            </a:r>
            <a:r>
              <a:rPr lang="fr-FR" dirty="0" err="1"/>
              <a:t>bikeModels</a:t>
            </a:r>
            <a:r>
              <a:rPr lang="fr-FR" dirty="0"/>
              <a:t>”.</a:t>
            </a:r>
          </a:p>
          <a:p>
            <a:pPr lvl="1"/>
            <a:r>
              <a:rPr lang="fr-FR" dirty="0" err="1"/>
              <a:t>Create</a:t>
            </a:r>
            <a:r>
              <a:rPr lang="fr-FR" dirty="0"/>
              <a:t> a </a:t>
            </a:r>
            <a:r>
              <a:rPr lang="fr-FR" dirty="0" err="1"/>
              <a:t>view</a:t>
            </a:r>
            <a:r>
              <a:rPr lang="fr-FR" dirty="0"/>
              <a:t> “</a:t>
            </a:r>
            <a:r>
              <a:rPr lang="fr-FR" dirty="0" err="1"/>
              <a:t>bikeModelView</a:t>
            </a:r>
            <a:r>
              <a:rPr lang="fr-FR" dirty="0"/>
              <a:t>” </a:t>
            </a:r>
            <a:r>
              <a:rPr lang="fr-FR" dirty="0" err="1"/>
              <a:t>only</a:t>
            </a:r>
            <a:r>
              <a:rPr lang="fr-FR" dirty="0"/>
              <a:t> for </a:t>
            </a:r>
            <a:r>
              <a:rPr lang="fr-FR" dirty="0" err="1"/>
              <a:t>creating</a:t>
            </a:r>
            <a:r>
              <a:rPr lang="fr-FR" dirty="0"/>
              <a:t> </a:t>
            </a:r>
            <a:r>
              <a:rPr lang="fr-FR" dirty="0" err="1"/>
              <a:t>folders</a:t>
            </a:r>
            <a:r>
              <a:rPr lang="fr-FR" dirty="0"/>
              <a:t>, </a:t>
            </a:r>
            <a:r>
              <a:rPr lang="fr-FR" dirty="0" err="1"/>
              <a:t>adding</a:t>
            </a:r>
            <a:r>
              <a:rPr lang="fr-FR" dirty="0"/>
              <a:t> and </a:t>
            </a:r>
            <a:r>
              <a:rPr lang="fr-FR" dirty="0" err="1"/>
              <a:t>editing</a:t>
            </a:r>
            <a:r>
              <a:rPr lang="fr-FR" dirty="0"/>
              <a:t> contents (3 action buttons). </a:t>
            </a:r>
          </a:p>
          <a:p>
            <a:pPr lvl="1"/>
            <a:r>
              <a:rPr lang="fr-FR" dirty="0" err="1"/>
              <a:t>Create</a:t>
            </a:r>
            <a:r>
              <a:rPr lang="fr-FR" dirty="0"/>
              <a:t> a drive “</a:t>
            </a:r>
            <a:r>
              <a:rPr lang="fr-FR" dirty="0" err="1"/>
              <a:t>bikeModelDrive</a:t>
            </a:r>
            <a:r>
              <a:rPr lang="fr-FR" dirty="0"/>
              <a:t>” </a:t>
            </a:r>
            <a:r>
              <a:rPr lang="fr-FR" dirty="0" err="1"/>
              <a:t>pointing</a:t>
            </a:r>
            <a:r>
              <a:rPr lang="fr-FR" dirty="0"/>
              <a:t> to “</a:t>
            </a:r>
            <a:r>
              <a:rPr lang="fr-FR" dirty="0" err="1"/>
              <a:t>bikeModels</a:t>
            </a:r>
            <a:r>
              <a:rPr lang="fr-FR" dirty="0"/>
              <a:t>“. </a:t>
            </a:r>
            <a:r>
              <a:rPr lang="fr-FR" dirty="0" err="1"/>
              <a:t>Make</a:t>
            </a:r>
            <a:r>
              <a:rPr lang="fr-FR" dirty="0"/>
              <a:t> the drive </a:t>
            </a:r>
            <a:r>
              <a:rPr lang="fr-FR" dirty="0" err="1"/>
              <a:t>available</a:t>
            </a:r>
            <a:r>
              <a:rPr lang="fr-FR" dirty="0"/>
              <a:t> to </a:t>
            </a:r>
            <a:r>
              <a:rPr lang="fr-FR" dirty="0" smtClean="0"/>
              <a:t>« </a:t>
            </a:r>
            <a:r>
              <a:rPr lang="fr-FR" dirty="0" err="1" smtClean="0"/>
              <a:t>platform</a:t>
            </a:r>
            <a:r>
              <a:rPr lang="fr-FR" dirty="0"/>
              <a:t>/</a:t>
            </a:r>
            <a:r>
              <a:rPr lang="fr-FR" dirty="0" err="1" smtClean="0"/>
              <a:t>users</a:t>
            </a:r>
            <a:r>
              <a:rPr lang="fr-FR" dirty="0" smtClean="0"/>
              <a:t> ». </a:t>
            </a:r>
            <a:r>
              <a:rPr lang="fr-FR" dirty="0" err="1"/>
              <a:t>Choose</a:t>
            </a:r>
            <a:r>
              <a:rPr lang="fr-FR" dirty="0"/>
              <a:t> the </a:t>
            </a:r>
            <a:r>
              <a:rPr lang="fr-FR" dirty="0" err="1"/>
              <a:t>folder</a:t>
            </a:r>
            <a:r>
              <a:rPr lang="fr-FR" dirty="0"/>
              <a:t> type </a:t>
            </a:r>
            <a:r>
              <a:rPr lang="fr-FR" dirty="0" smtClean="0"/>
              <a:t>« </a:t>
            </a:r>
            <a:r>
              <a:rPr lang="fr-FR" dirty="0" err="1" smtClean="0"/>
              <a:t>Unstructured</a:t>
            </a:r>
            <a:r>
              <a:rPr lang="fr-FR" dirty="0" smtClean="0"/>
              <a:t> Content ».</a:t>
            </a:r>
            <a:endParaRPr lang="fr-FR" dirty="0"/>
          </a:p>
          <a:p>
            <a:pPr lvl="1"/>
            <a:r>
              <a:rPr lang="fr-FR" dirty="0"/>
              <a:t>Open </a:t>
            </a:r>
            <a:r>
              <a:rPr lang="fr-FR" dirty="0" err="1"/>
              <a:t>this</a:t>
            </a:r>
            <a:r>
              <a:rPr lang="fr-FR" dirty="0"/>
              <a:t> drive </a:t>
            </a:r>
            <a:r>
              <a:rPr lang="fr-FR" dirty="0" err="1"/>
              <a:t>with</a:t>
            </a:r>
            <a:r>
              <a:rPr lang="fr-FR" dirty="0"/>
              <a:t> the </a:t>
            </a:r>
            <a:r>
              <a:rPr lang="fr-FR" dirty="0" smtClean="0"/>
              <a:t>content </a:t>
            </a:r>
            <a:r>
              <a:rPr lang="fr-FR" dirty="0"/>
              <a:t>explorer.</a:t>
            </a:r>
          </a:p>
          <a:p>
            <a:pPr lvl="1"/>
            <a:endParaRPr lang="fr-FR" dirty="0"/>
          </a:p>
          <a:p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Copyright 2013 eXo Platform</a:t>
            </a:r>
            <a:endParaRPr lang="en-US" dirty="0" smtClean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913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smtClean="0"/>
              <a:t>Custom Content Explorer</a:t>
            </a:r>
            <a:br>
              <a:rPr lang="fr-FR" b="1" dirty="0" smtClean="0"/>
            </a:br>
            <a:r>
              <a:rPr lang="fr-FR" dirty="0" err="1" smtClean="0"/>
              <a:t>Restricted</a:t>
            </a:r>
            <a:r>
              <a:rPr lang="fr-FR" dirty="0" smtClean="0"/>
              <a:t> </a:t>
            </a:r>
            <a:r>
              <a:rPr lang="fr-FR" dirty="0" err="1" smtClean="0"/>
              <a:t>access</a:t>
            </a:r>
            <a:r>
              <a:rPr lang="fr-FR" dirty="0" smtClean="0"/>
              <a:t> to the JCR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39953127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Demo</a:t>
            </a:r>
            <a:r>
              <a:rPr lang="fr-FR" dirty="0" smtClean="0"/>
              <a:t> : New Content Explorer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Copyright 2013 eXo Platform</a:t>
            </a:r>
            <a:endParaRPr lang="en-US" dirty="0" smtClean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599" y="1143095"/>
            <a:ext cx="3864354" cy="1623851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0627" y="1682563"/>
            <a:ext cx="3309376" cy="2435933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00" y="3846425"/>
            <a:ext cx="6646868" cy="2289786"/>
          </a:xfrm>
          <a:prstGeom prst="rect">
            <a:avLst/>
          </a:prstGeom>
        </p:spPr>
      </p:pic>
      <p:sp>
        <p:nvSpPr>
          <p:cNvPr id="9" name="Cadre 8"/>
          <p:cNvSpPr/>
          <p:nvPr/>
        </p:nvSpPr>
        <p:spPr>
          <a:xfrm>
            <a:off x="1654628" y="1470579"/>
            <a:ext cx="2581325" cy="767883"/>
          </a:xfrm>
          <a:prstGeom prst="frame">
            <a:avLst>
              <a:gd name="adj1" fmla="val 577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0" name="Cadre 9"/>
          <p:cNvSpPr/>
          <p:nvPr/>
        </p:nvSpPr>
        <p:spPr>
          <a:xfrm>
            <a:off x="6360314" y="3462483"/>
            <a:ext cx="2581325" cy="767883"/>
          </a:xfrm>
          <a:prstGeom prst="frame">
            <a:avLst>
              <a:gd name="adj1" fmla="val 577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1" name="Cadre 10"/>
          <p:cNvSpPr/>
          <p:nvPr/>
        </p:nvSpPr>
        <p:spPr>
          <a:xfrm>
            <a:off x="12700" y="3846425"/>
            <a:ext cx="2581325" cy="767883"/>
          </a:xfrm>
          <a:prstGeom prst="frame">
            <a:avLst>
              <a:gd name="adj1" fmla="val 577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cxnSp>
        <p:nvCxnSpPr>
          <p:cNvPr id="13" name="Connecteur en arc 12"/>
          <p:cNvCxnSpPr>
            <a:stCxn id="9" idx="2"/>
            <a:endCxn id="10" idx="1"/>
          </p:cNvCxnSpPr>
          <p:nvPr/>
        </p:nvCxnSpPr>
        <p:spPr>
          <a:xfrm rot="16200000" flipH="1">
            <a:off x="3848821" y="1334931"/>
            <a:ext cx="1607963" cy="3415023"/>
          </a:xfrm>
          <a:prstGeom prst="curved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en arc 14"/>
          <p:cNvCxnSpPr>
            <a:stCxn id="10" idx="2"/>
          </p:cNvCxnSpPr>
          <p:nvPr/>
        </p:nvCxnSpPr>
        <p:spPr>
          <a:xfrm rot="5400000">
            <a:off x="6524336" y="4165025"/>
            <a:ext cx="1061301" cy="1191983"/>
          </a:xfrm>
          <a:prstGeom prst="curved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Bulle rectangulaire à coins arrondis 17"/>
          <p:cNvSpPr/>
          <p:nvPr/>
        </p:nvSpPr>
        <p:spPr>
          <a:xfrm>
            <a:off x="712419" y="2600405"/>
            <a:ext cx="2325577" cy="709844"/>
          </a:xfrm>
          <a:prstGeom prst="wedgeRoundRectCallout">
            <a:avLst>
              <a:gd name="adj1" fmla="val 21018"/>
              <a:gd name="adj2" fmla="val -64316"/>
              <a:gd name="adj3" fmla="val 16667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Go to </a:t>
            </a:r>
            <a:r>
              <a:rPr lang="fr-FR" dirty="0" err="1" smtClean="0"/>
              <a:t>Admin</a:t>
            </a:r>
            <a:r>
              <a:rPr lang="fr-FR" dirty="0" smtClean="0"/>
              <a:t> Group Navigation</a:t>
            </a:r>
            <a:endParaRPr lang="fr-FR" dirty="0"/>
          </a:p>
        </p:txBody>
      </p:sp>
      <p:sp>
        <p:nvSpPr>
          <p:cNvPr id="19" name="Bulle rectangulaire à coins arrondis 18"/>
          <p:cNvSpPr/>
          <p:nvPr/>
        </p:nvSpPr>
        <p:spPr>
          <a:xfrm>
            <a:off x="5810452" y="5474097"/>
            <a:ext cx="2325577" cy="709844"/>
          </a:xfrm>
          <a:prstGeom prst="wedgeRoundRectCallout">
            <a:avLst>
              <a:gd name="adj1" fmla="val 21018"/>
              <a:gd name="adj2" fmla="val -64316"/>
              <a:gd name="adj3" fmla="val 16667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 smtClean="0"/>
              <a:t>Create</a:t>
            </a:r>
            <a:r>
              <a:rPr lang="fr-FR" dirty="0" smtClean="0"/>
              <a:t> a new page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069350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Customer Explorer</a:t>
            </a:r>
            <a:endParaRPr lang="fr-FR" dirty="0"/>
          </a:p>
        </p:txBody>
      </p:sp>
      <p:pic>
        <p:nvPicPr>
          <p:cNvPr id="6" name="Espace réservé du contenu 5"/>
          <p:cNvPicPr>
            <a:picLocks noGrp="1" noChangeAspect="1"/>
          </p:cNvPicPr>
          <p:nvPr>
            <p:ph sz="quarter" idx="11"/>
          </p:nvPr>
        </p:nvPicPr>
        <p:blipFill>
          <a:blip r:embed="rId2"/>
          <a:srcRect t="-8212" b="-8212"/>
          <a:stretch>
            <a:fillRect/>
          </a:stretch>
        </p:blipFill>
        <p:spPr/>
      </p:pic>
      <p:sp>
        <p:nvSpPr>
          <p:cNvPr id="4" name="Espace réservé du pied de page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Copyright 2013 eXo Platform</a:t>
            </a:r>
            <a:endParaRPr lang="en-US" dirty="0" smtClean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7" name="Cadre 6"/>
          <p:cNvSpPr/>
          <p:nvPr/>
        </p:nvSpPr>
        <p:spPr>
          <a:xfrm>
            <a:off x="6060891" y="2770747"/>
            <a:ext cx="2581325" cy="767883"/>
          </a:xfrm>
          <a:prstGeom prst="frame">
            <a:avLst>
              <a:gd name="adj1" fmla="val 577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cxnSp>
        <p:nvCxnSpPr>
          <p:cNvPr id="8" name="Connecteur en arc 7"/>
          <p:cNvCxnSpPr>
            <a:stCxn id="7" idx="1"/>
          </p:cNvCxnSpPr>
          <p:nvPr/>
        </p:nvCxnSpPr>
        <p:spPr>
          <a:xfrm rot="10800000">
            <a:off x="4346789" y="2488187"/>
            <a:ext cx="1714103" cy="666502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Imag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255" y="3906869"/>
            <a:ext cx="4318977" cy="1914859"/>
          </a:xfrm>
          <a:prstGeom prst="rect">
            <a:avLst/>
          </a:prstGeom>
        </p:spPr>
      </p:pic>
      <p:sp>
        <p:nvSpPr>
          <p:cNvPr id="13" name="Cadre 12"/>
          <p:cNvSpPr/>
          <p:nvPr/>
        </p:nvSpPr>
        <p:spPr>
          <a:xfrm>
            <a:off x="1765465" y="1859732"/>
            <a:ext cx="413092" cy="494238"/>
          </a:xfrm>
          <a:prstGeom prst="frame">
            <a:avLst>
              <a:gd name="adj1" fmla="val 577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cxnSp>
        <p:nvCxnSpPr>
          <p:cNvPr id="15" name="Connecteur en arc 14"/>
          <p:cNvCxnSpPr>
            <a:stCxn id="13" idx="2"/>
            <a:endCxn id="12" idx="0"/>
          </p:cNvCxnSpPr>
          <p:nvPr/>
        </p:nvCxnSpPr>
        <p:spPr>
          <a:xfrm rot="16200000" flipH="1">
            <a:off x="1643928" y="2682052"/>
            <a:ext cx="1552899" cy="896733"/>
          </a:xfrm>
          <a:prstGeom prst="curved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15043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err="1" smtClean="0"/>
              <a:t>Exercise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26339403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Extra </a:t>
            </a:r>
            <a:r>
              <a:rPr lang="fr-FR" dirty="0" err="1"/>
              <a:t>Exercise</a:t>
            </a:r>
            <a:r>
              <a:rPr lang="fr-FR" dirty="0"/>
              <a:t>: </a:t>
            </a:r>
            <a:r>
              <a:rPr lang="fr-FR" dirty="0" err="1"/>
              <a:t>Customized</a:t>
            </a:r>
            <a:r>
              <a:rPr lang="fr-FR" dirty="0"/>
              <a:t> Content </a:t>
            </a:r>
            <a:r>
              <a:rPr lang="fr-FR" dirty="0" smtClean="0"/>
              <a:t>Explorer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1"/>
          </p:nvPr>
        </p:nvSpPr>
        <p:spPr/>
        <p:txBody>
          <a:bodyPr>
            <a:normAutofit lnSpcReduction="10000"/>
          </a:bodyPr>
          <a:lstStyle/>
          <a:p>
            <a:r>
              <a:rPr lang="fr-FR" dirty="0" smtClean="0"/>
              <a:t>Custom Explorer</a:t>
            </a:r>
          </a:p>
          <a:p>
            <a:pPr lvl="1"/>
            <a:r>
              <a:rPr lang="fr-FR" dirty="0" smtClean="0"/>
              <a:t>Login </a:t>
            </a:r>
            <a:r>
              <a:rPr lang="fr-FR" dirty="0"/>
              <a:t>as </a:t>
            </a:r>
            <a:r>
              <a:rPr lang="fr-FR" dirty="0" err="1"/>
              <a:t>john</a:t>
            </a:r>
            <a:r>
              <a:rPr lang="fr-FR" dirty="0"/>
              <a:t>. Open the page “Tools -&gt; </a:t>
            </a:r>
            <a:r>
              <a:rPr lang="fr-FR" dirty="0" err="1"/>
              <a:t>Users</a:t>
            </a:r>
            <a:r>
              <a:rPr lang="fr-FR" dirty="0"/>
              <a:t> -&gt;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Users</a:t>
            </a:r>
            <a:r>
              <a:rPr lang="fr-FR" dirty="0"/>
              <a:t>” in </a:t>
            </a:r>
            <a:r>
              <a:rPr lang="fr-FR" dirty="0" err="1"/>
              <a:t>order</a:t>
            </a:r>
            <a:r>
              <a:rPr lang="fr-FR" dirty="0"/>
              <a:t> to change the </a:t>
            </a:r>
            <a:r>
              <a:rPr lang="fr-FR" dirty="0" err="1"/>
              <a:t>context</a:t>
            </a:r>
            <a:r>
              <a:rPr lang="fr-FR" dirty="0"/>
              <a:t> to the “</a:t>
            </a:r>
            <a:r>
              <a:rPr lang="fr-FR" dirty="0" err="1"/>
              <a:t>platform</a:t>
            </a:r>
            <a:r>
              <a:rPr lang="fr-FR" dirty="0"/>
              <a:t>/</a:t>
            </a:r>
            <a:r>
              <a:rPr lang="fr-FR" dirty="0" err="1"/>
              <a:t>administrators</a:t>
            </a:r>
            <a:r>
              <a:rPr lang="fr-FR" dirty="0"/>
              <a:t>” group. </a:t>
            </a:r>
          </a:p>
          <a:p>
            <a:pPr lvl="1"/>
            <a:r>
              <a:rPr lang="fr-FR" dirty="0" err="1"/>
              <a:t>Add</a:t>
            </a:r>
            <a:r>
              <a:rPr lang="fr-FR" dirty="0"/>
              <a:t> a page </a:t>
            </a:r>
            <a:r>
              <a:rPr lang="fr-FR" dirty="0" err="1"/>
              <a:t>with</a:t>
            </a:r>
            <a:r>
              <a:rPr lang="fr-FR" dirty="0"/>
              <a:t> a content explorer </a:t>
            </a:r>
            <a:r>
              <a:rPr lang="fr-FR" dirty="0" err="1"/>
              <a:t>portlet</a:t>
            </a:r>
            <a:r>
              <a:rPr lang="fr-FR" dirty="0"/>
              <a:t> for the group </a:t>
            </a:r>
            <a:r>
              <a:rPr lang="fr-FR" dirty="0" err="1"/>
              <a:t>platform</a:t>
            </a:r>
            <a:r>
              <a:rPr lang="fr-FR" dirty="0"/>
              <a:t>/</a:t>
            </a:r>
            <a:r>
              <a:rPr lang="fr-FR" dirty="0" err="1"/>
              <a:t>administrators</a:t>
            </a:r>
            <a:r>
              <a:rPr lang="fr-FR" dirty="0"/>
              <a:t>. Go to the </a:t>
            </a:r>
            <a:r>
              <a:rPr lang="fr-FR" dirty="0" err="1"/>
              <a:t>root</a:t>
            </a:r>
            <a:r>
              <a:rPr lang="fr-FR" dirty="0"/>
              <a:t> navigation </a:t>
            </a:r>
            <a:r>
              <a:rPr lang="fr-FR" dirty="0" err="1"/>
              <a:t>root</a:t>
            </a:r>
            <a:r>
              <a:rPr lang="fr-FR" dirty="0"/>
              <a:t> </a:t>
            </a:r>
            <a:r>
              <a:rPr lang="fr-FR" dirty="0" err="1"/>
              <a:t>labeled</a:t>
            </a:r>
            <a:r>
              <a:rPr lang="fr-FR" dirty="0"/>
              <a:t> “/default”.</a:t>
            </a:r>
            <a:br>
              <a:rPr lang="fr-FR" dirty="0"/>
            </a:br>
            <a:r>
              <a:rPr lang="fr-FR" dirty="0"/>
              <a:t>Call the new page “Bike Model Explorer”.</a:t>
            </a:r>
          </a:p>
          <a:p>
            <a:pPr lvl="1"/>
            <a:r>
              <a:rPr lang="fr-FR" dirty="0"/>
              <a:t>Edit the </a:t>
            </a:r>
            <a:r>
              <a:rPr lang="fr-FR" dirty="0" err="1"/>
              <a:t>layout</a:t>
            </a:r>
            <a:r>
              <a:rPr lang="fr-FR" dirty="0"/>
              <a:t> of the new page. Open the content explorer in Edit mode and test </a:t>
            </a:r>
            <a:r>
              <a:rPr lang="fr-FR" dirty="0" err="1"/>
              <a:t>it</a:t>
            </a:r>
            <a:r>
              <a:rPr lang="fr-FR" dirty="0"/>
              <a:t>.</a:t>
            </a:r>
          </a:p>
          <a:p>
            <a:pPr lvl="1"/>
            <a:r>
              <a:rPr lang="fr-FR" dirty="0"/>
              <a:t>Test the </a:t>
            </a:r>
            <a:r>
              <a:rPr lang="fr-FR" dirty="0" err="1"/>
              <a:t>different</a:t>
            </a:r>
            <a:r>
              <a:rPr lang="fr-FR" dirty="0"/>
              <a:t> options, </a:t>
            </a:r>
            <a:r>
              <a:rPr lang="fr-FR" dirty="0" err="1"/>
              <a:t>each</a:t>
            </a:r>
            <a:r>
              <a:rPr lang="fr-FR" dirty="0"/>
              <a:t> time go back to </a:t>
            </a:r>
            <a:r>
              <a:rPr lang="fr-FR" dirty="0" err="1"/>
              <a:t>view</a:t>
            </a:r>
            <a:r>
              <a:rPr lang="fr-FR" dirty="0"/>
              <a:t> mode and test </a:t>
            </a:r>
            <a:r>
              <a:rPr lang="fr-FR" dirty="0" err="1"/>
              <a:t>it</a:t>
            </a:r>
            <a:r>
              <a:rPr lang="fr-FR" dirty="0"/>
              <a:t>.</a:t>
            </a:r>
          </a:p>
          <a:p>
            <a:r>
              <a:rPr lang="fr-FR" dirty="0" err="1"/>
              <a:t>Selected</a:t>
            </a:r>
            <a:r>
              <a:rPr lang="fr-FR" dirty="0"/>
              <a:t> Explorer</a:t>
            </a:r>
          </a:p>
          <a:p>
            <a:pPr lvl="1"/>
            <a:r>
              <a:rPr lang="fr-FR" dirty="0"/>
              <a:t>Test the default configuration. </a:t>
            </a:r>
          </a:p>
          <a:p>
            <a:r>
              <a:rPr lang="fr-FR" dirty="0" err="1"/>
              <a:t>Parameterized</a:t>
            </a:r>
            <a:r>
              <a:rPr lang="fr-FR" dirty="0"/>
              <a:t> Explorer</a:t>
            </a:r>
          </a:p>
          <a:p>
            <a:pPr lvl="1"/>
            <a:r>
              <a:rPr lang="fr-FR" dirty="0" err="1"/>
              <a:t>Create</a:t>
            </a:r>
            <a:r>
              <a:rPr lang="fr-FR" dirty="0"/>
              <a:t> a </a:t>
            </a:r>
            <a:r>
              <a:rPr lang="fr-FR" dirty="0" err="1"/>
              <a:t>folder</a:t>
            </a:r>
            <a:r>
              <a:rPr lang="fr-FR" dirty="0"/>
              <a:t> “</a:t>
            </a:r>
            <a:r>
              <a:rPr lang="fr-FR" dirty="0" err="1"/>
              <a:t>folding</a:t>
            </a:r>
            <a:r>
              <a:rPr lang="fr-FR" dirty="0"/>
              <a:t>-bikes”, </a:t>
            </a:r>
            <a:r>
              <a:rPr lang="fr-FR" dirty="0" err="1"/>
              <a:t>choose</a:t>
            </a:r>
            <a:r>
              <a:rPr lang="fr-FR" dirty="0"/>
              <a:t> ”</a:t>
            </a:r>
            <a:r>
              <a:rPr lang="fr-FR" dirty="0" err="1"/>
              <a:t>Parameterize</a:t>
            </a:r>
            <a:r>
              <a:rPr lang="fr-FR" dirty="0"/>
              <a:t>”, ”bike-model-drive“ and the </a:t>
            </a:r>
            <a:r>
              <a:rPr lang="fr-FR" dirty="0" err="1"/>
              <a:t>folder</a:t>
            </a:r>
            <a:r>
              <a:rPr lang="fr-FR" dirty="0"/>
              <a:t>.</a:t>
            </a:r>
          </a:p>
          <a:p>
            <a:r>
              <a:rPr lang="fr-FR" dirty="0" err="1"/>
              <a:t>Jailed</a:t>
            </a:r>
            <a:r>
              <a:rPr lang="fr-FR" dirty="0"/>
              <a:t> Explorer</a:t>
            </a:r>
          </a:p>
          <a:p>
            <a:pPr lvl="1"/>
            <a:r>
              <a:rPr lang="fr-FR" dirty="0" err="1"/>
              <a:t>Choose</a:t>
            </a:r>
            <a:r>
              <a:rPr lang="fr-FR" dirty="0"/>
              <a:t> “</a:t>
            </a:r>
            <a:r>
              <a:rPr lang="fr-FR" dirty="0" err="1"/>
              <a:t>jailed</a:t>
            </a:r>
            <a:r>
              <a:rPr lang="fr-FR" dirty="0"/>
              <a:t>“  and </a:t>
            </a:r>
            <a:r>
              <a:rPr lang="fr-FR" dirty="0" err="1"/>
              <a:t>then</a:t>
            </a:r>
            <a:r>
              <a:rPr lang="fr-FR" dirty="0"/>
              <a:t> the drive “</a:t>
            </a:r>
            <a:r>
              <a:rPr lang="fr-FR" dirty="0" err="1"/>
              <a:t>bikeModelDrive</a:t>
            </a:r>
            <a:r>
              <a:rPr lang="fr-FR" dirty="0"/>
              <a:t>”. </a:t>
            </a:r>
            <a:r>
              <a:rPr lang="fr-FR" dirty="0" err="1"/>
              <a:t>That’s</a:t>
            </a:r>
            <a:r>
              <a:rPr lang="fr-FR" dirty="0"/>
              <a:t> </a:t>
            </a:r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need</a:t>
            </a:r>
            <a:r>
              <a:rPr lang="fr-FR" dirty="0"/>
              <a:t>.</a:t>
            </a:r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Copyright 2013 eXo Platform</a:t>
            </a:r>
            <a:endParaRPr lang="en-US" dirty="0" smtClean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5063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err="1" smtClean="0"/>
              <a:t>Symbolic</a:t>
            </a:r>
            <a:r>
              <a:rPr lang="fr-FR" b="1" dirty="0" smtClean="0"/>
              <a:t> Links</a:t>
            </a:r>
            <a:br>
              <a:rPr lang="fr-FR" b="1" dirty="0" smtClean="0"/>
            </a:br>
            <a:r>
              <a:rPr lang="fr-FR" dirty="0" err="1"/>
              <a:t>S</a:t>
            </a:r>
            <a:r>
              <a:rPr lang="fr-FR" dirty="0" err="1" smtClean="0"/>
              <a:t>hortcuts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901074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Symbolic</a:t>
            </a:r>
            <a:r>
              <a:rPr lang="fr-FR" dirty="0" smtClean="0"/>
              <a:t> Links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fr-FR" dirty="0" err="1"/>
              <a:t>SymLinks</a:t>
            </a:r>
            <a:r>
              <a:rPr lang="fr-FR" dirty="0"/>
              <a:t> or </a:t>
            </a:r>
            <a:r>
              <a:rPr lang="fr-FR" dirty="0" err="1"/>
              <a:t>symbolic</a:t>
            </a:r>
            <a:r>
              <a:rPr lang="fr-FR" dirty="0"/>
              <a:t> links are links to an </a:t>
            </a:r>
            <a:r>
              <a:rPr lang="fr-FR" dirty="0" err="1"/>
              <a:t>other</a:t>
            </a:r>
            <a:r>
              <a:rPr lang="fr-FR" dirty="0"/>
              <a:t> </a:t>
            </a:r>
            <a:r>
              <a:rPr lang="fr-FR" dirty="0" err="1"/>
              <a:t>node</a:t>
            </a:r>
            <a:r>
              <a:rPr lang="fr-FR" dirty="0"/>
              <a:t> in the </a:t>
            </a:r>
            <a:r>
              <a:rPr lang="fr-FR" dirty="0" err="1"/>
              <a:t>repository</a:t>
            </a:r>
            <a:r>
              <a:rPr lang="fr-FR" dirty="0"/>
              <a:t>.</a:t>
            </a:r>
          </a:p>
          <a:p>
            <a:r>
              <a:rPr lang="fr-FR" dirty="0"/>
              <a:t>A </a:t>
            </a:r>
            <a:r>
              <a:rPr lang="fr-FR" dirty="0" err="1"/>
              <a:t>symbolic</a:t>
            </a:r>
            <a:r>
              <a:rPr lang="fr-FR" dirty="0"/>
              <a:t> </a:t>
            </a:r>
            <a:r>
              <a:rPr lang="fr-FR" dirty="0" err="1"/>
              <a:t>link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a place </a:t>
            </a:r>
            <a:r>
              <a:rPr lang="fr-FR" dirty="0" err="1"/>
              <a:t>holder</a:t>
            </a:r>
            <a:r>
              <a:rPr lang="fr-FR" dirty="0"/>
              <a:t> for the </a:t>
            </a:r>
            <a:r>
              <a:rPr lang="fr-FR" dirty="0" err="1"/>
              <a:t>linked</a:t>
            </a:r>
            <a:r>
              <a:rPr lang="fr-FR" dirty="0"/>
              <a:t> </a:t>
            </a:r>
            <a:r>
              <a:rPr lang="fr-FR" dirty="0" err="1"/>
              <a:t>node</a:t>
            </a:r>
            <a:r>
              <a:rPr lang="fr-FR" dirty="0"/>
              <a:t>.</a:t>
            </a:r>
          </a:p>
          <a:p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Copyright 2013 eXo Platform</a:t>
            </a:r>
            <a:endParaRPr lang="en-US" dirty="0" smtClean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40219"/>
            <a:ext cx="9144001" cy="4290575"/>
          </a:xfrm>
          <a:prstGeom prst="rect">
            <a:avLst/>
          </a:prstGeom>
        </p:spPr>
      </p:pic>
      <p:sp>
        <p:nvSpPr>
          <p:cNvPr id="7" name="Cadre 6"/>
          <p:cNvSpPr/>
          <p:nvPr/>
        </p:nvSpPr>
        <p:spPr>
          <a:xfrm>
            <a:off x="6562675" y="5348755"/>
            <a:ext cx="2581325" cy="767883"/>
          </a:xfrm>
          <a:prstGeom prst="frame">
            <a:avLst>
              <a:gd name="adj1" fmla="val 577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8" name="Cadre 7"/>
          <p:cNvSpPr/>
          <p:nvPr/>
        </p:nvSpPr>
        <p:spPr>
          <a:xfrm>
            <a:off x="4804967" y="1807482"/>
            <a:ext cx="1245432" cy="494865"/>
          </a:xfrm>
          <a:prstGeom prst="frame">
            <a:avLst>
              <a:gd name="adj1" fmla="val 995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0" name="Cadre 9"/>
          <p:cNvSpPr/>
          <p:nvPr/>
        </p:nvSpPr>
        <p:spPr>
          <a:xfrm>
            <a:off x="189731" y="2496747"/>
            <a:ext cx="2581325" cy="767883"/>
          </a:xfrm>
          <a:prstGeom prst="frame">
            <a:avLst>
              <a:gd name="adj1" fmla="val 577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cxnSp>
        <p:nvCxnSpPr>
          <p:cNvPr id="12" name="Connecteur en arc 11"/>
          <p:cNvCxnSpPr>
            <a:stCxn id="7" idx="0"/>
            <a:endCxn id="8" idx="2"/>
          </p:cNvCxnSpPr>
          <p:nvPr/>
        </p:nvCxnSpPr>
        <p:spPr>
          <a:xfrm rot="16200000" flipV="1">
            <a:off x="5117307" y="2612723"/>
            <a:ext cx="3046408" cy="2425655"/>
          </a:xfrm>
          <a:prstGeom prst="curved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en arc 13"/>
          <p:cNvCxnSpPr>
            <a:stCxn id="8" idx="1"/>
            <a:endCxn id="10" idx="0"/>
          </p:cNvCxnSpPr>
          <p:nvPr/>
        </p:nvCxnSpPr>
        <p:spPr>
          <a:xfrm rot="10800000" flipV="1">
            <a:off x="1480395" y="2054915"/>
            <a:ext cx="3324573" cy="441832"/>
          </a:xfrm>
          <a:prstGeom prst="curved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Bulle rectangulaire à coins arrondis 14"/>
          <p:cNvSpPr/>
          <p:nvPr/>
        </p:nvSpPr>
        <p:spPr>
          <a:xfrm>
            <a:off x="4133417" y="5420950"/>
            <a:ext cx="2325577" cy="709844"/>
          </a:xfrm>
          <a:prstGeom prst="wedgeRoundRectCallout">
            <a:avLst>
              <a:gd name="adj1" fmla="val 53872"/>
              <a:gd name="adj2" fmla="val -23591"/>
              <a:gd name="adj3" fmla="val 16667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1 - Select a Document</a:t>
            </a:r>
            <a:endParaRPr lang="fr-FR" dirty="0"/>
          </a:p>
        </p:txBody>
      </p:sp>
      <p:sp>
        <p:nvSpPr>
          <p:cNvPr id="16" name="Bulle rectangulaire à coins arrondis 15"/>
          <p:cNvSpPr/>
          <p:nvPr/>
        </p:nvSpPr>
        <p:spPr>
          <a:xfrm>
            <a:off x="6149247" y="1840573"/>
            <a:ext cx="2325577" cy="709844"/>
          </a:xfrm>
          <a:prstGeom prst="wedgeRoundRectCallout">
            <a:avLst>
              <a:gd name="adj1" fmla="val -53125"/>
              <a:gd name="adj2" fmla="val -29409"/>
              <a:gd name="adj3" fmla="val 16667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2 - </a:t>
            </a:r>
            <a:r>
              <a:rPr lang="fr-FR" dirty="0" err="1" smtClean="0"/>
              <a:t>Add</a:t>
            </a:r>
            <a:r>
              <a:rPr lang="fr-FR" dirty="0" smtClean="0"/>
              <a:t> </a:t>
            </a:r>
            <a:r>
              <a:rPr lang="fr-FR" dirty="0" err="1" smtClean="0"/>
              <a:t>Symlink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364757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err="1" smtClean="0"/>
              <a:t>Exercise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21522183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Exercise</a:t>
            </a:r>
            <a:r>
              <a:rPr lang="fr-FR" dirty="0"/>
              <a:t>: </a:t>
            </a:r>
            <a:r>
              <a:rPr lang="fr-FR" dirty="0" err="1" smtClean="0"/>
              <a:t>Symbolic</a:t>
            </a:r>
            <a:r>
              <a:rPr lang="fr-FR" dirty="0" smtClean="0"/>
              <a:t> Link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Create</a:t>
            </a:r>
            <a:r>
              <a:rPr lang="fr-FR" dirty="0"/>
              <a:t> a </a:t>
            </a:r>
            <a:r>
              <a:rPr lang="fr-FR" dirty="0" err="1"/>
              <a:t>symbolic</a:t>
            </a:r>
            <a:r>
              <a:rPr lang="fr-FR" dirty="0"/>
              <a:t> </a:t>
            </a:r>
            <a:r>
              <a:rPr lang="fr-FR" dirty="0" err="1"/>
              <a:t>link</a:t>
            </a:r>
            <a:r>
              <a:rPr lang="fr-FR" dirty="0"/>
              <a:t> of an article.</a:t>
            </a:r>
          </a:p>
          <a:p>
            <a:r>
              <a:rPr lang="fr-FR" dirty="0"/>
              <a:t>Right-click on </a:t>
            </a:r>
            <a:r>
              <a:rPr lang="fr-FR" dirty="0" err="1"/>
              <a:t>your</a:t>
            </a:r>
            <a:r>
              <a:rPr lang="fr-FR" dirty="0"/>
              <a:t> </a:t>
            </a:r>
            <a:r>
              <a:rPr lang="fr-FR" dirty="0" err="1"/>
              <a:t>symlink</a:t>
            </a:r>
            <a:r>
              <a:rPr lang="fr-FR" dirty="0"/>
              <a:t> and </a:t>
            </a:r>
            <a:r>
              <a:rPr lang="fr-FR" dirty="0" err="1"/>
              <a:t>modify</a:t>
            </a:r>
            <a:r>
              <a:rPr lang="fr-FR" dirty="0"/>
              <a:t> the content. </a:t>
            </a:r>
            <a:endParaRPr lang="fr-FR" dirty="0" smtClean="0"/>
          </a:p>
          <a:p>
            <a:pPr lvl="1"/>
            <a:r>
              <a:rPr lang="fr-FR" dirty="0" smtClean="0"/>
              <a:t>Save</a:t>
            </a:r>
            <a:r>
              <a:rPr lang="fr-FR" dirty="0"/>
              <a:t>.</a:t>
            </a:r>
          </a:p>
          <a:p>
            <a:r>
              <a:rPr lang="fr-FR" dirty="0"/>
              <a:t>Open </a:t>
            </a:r>
            <a:r>
              <a:rPr lang="fr-FR" dirty="0" err="1"/>
              <a:t>your</a:t>
            </a:r>
            <a:r>
              <a:rPr lang="fr-FR" dirty="0"/>
              <a:t> original article  and look out for </a:t>
            </a:r>
            <a:r>
              <a:rPr lang="fr-FR" dirty="0" err="1"/>
              <a:t>your</a:t>
            </a:r>
            <a:r>
              <a:rPr lang="fr-FR" dirty="0"/>
              <a:t> modifications.</a:t>
            </a:r>
          </a:p>
          <a:p>
            <a:r>
              <a:rPr lang="fr-FR" dirty="0" err="1"/>
              <a:t>Create</a:t>
            </a:r>
            <a:r>
              <a:rPr lang="fr-FR" dirty="0"/>
              <a:t> a </a:t>
            </a:r>
            <a:r>
              <a:rPr lang="fr-FR" dirty="0" err="1"/>
              <a:t>subfolder</a:t>
            </a:r>
            <a:r>
              <a:rPr lang="fr-FR" dirty="0"/>
              <a:t> and move (or </a:t>
            </a:r>
            <a:r>
              <a:rPr lang="fr-FR" dirty="0" err="1"/>
              <a:t>cut</a:t>
            </a:r>
            <a:r>
              <a:rPr lang="fr-FR" dirty="0"/>
              <a:t> and </a:t>
            </a:r>
            <a:r>
              <a:rPr lang="fr-FR" dirty="0" err="1"/>
              <a:t>paste</a:t>
            </a:r>
            <a:r>
              <a:rPr lang="fr-FR" dirty="0"/>
              <a:t>) </a:t>
            </a:r>
            <a:r>
              <a:rPr lang="fr-FR" dirty="0" err="1"/>
              <a:t>your</a:t>
            </a:r>
            <a:r>
              <a:rPr lang="fr-FR" dirty="0"/>
              <a:t> </a:t>
            </a:r>
            <a:r>
              <a:rPr lang="fr-FR" dirty="0" err="1"/>
              <a:t>symlink</a:t>
            </a:r>
            <a:r>
              <a:rPr lang="fr-FR" dirty="0"/>
              <a:t> to the </a:t>
            </a:r>
            <a:r>
              <a:rPr lang="fr-FR" dirty="0" err="1"/>
              <a:t>subfolder</a:t>
            </a:r>
            <a:r>
              <a:rPr lang="fr-FR" dirty="0"/>
              <a:t>.</a:t>
            </a:r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Copyright 2013 eXo Platform</a:t>
            </a:r>
            <a:endParaRPr lang="en-US" dirty="0" smtClean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1230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err="1" smtClean="0"/>
              <a:t>Views</a:t>
            </a:r>
            <a:r>
              <a:rPr lang="fr-FR" b="1" dirty="0" smtClean="0"/>
              <a:t> and Drives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>in the Content Explorer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751680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err="1" smtClean="0"/>
              <a:t>Categories</a:t>
            </a:r>
            <a:r>
              <a:rPr lang="fr-FR" b="1" dirty="0" smtClean="0"/>
              <a:t/>
            </a:r>
            <a:br>
              <a:rPr lang="fr-FR" b="1" dirty="0" smtClean="0"/>
            </a:br>
            <a:r>
              <a:rPr lang="fr-FR" dirty="0" smtClean="0"/>
              <a:t>or Taxonomies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34367234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Category</a:t>
            </a:r>
            <a:r>
              <a:rPr lang="fr-FR" dirty="0" smtClean="0"/>
              <a:t> / </a:t>
            </a:r>
            <a:r>
              <a:rPr lang="fr-FR" dirty="0" err="1" smtClean="0"/>
              <a:t>Taxonomy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fr-FR" dirty="0"/>
              <a:t>Introduction</a:t>
            </a:r>
          </a:p>
          <a:p>
            <a:pPr lvl="1"/>
            <a:r>
              <a:rPr lang="fr-FR" dirty="0" err="1"/>
              <a:t>Taxonomy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the science of </a:t>
            </a:r>
            <a:r>
              <a:rPr lang="fr-FR" dirty="0" err="1"/>
              <a:t>arranging</a:t>
            </a:r>
            <a:r>
              <a:rPr lang="fr-FR" dirty="0"/>
              <a:t> </a:t>
            </a:r>
            <a:r>
              <a:rPr lang="fr-FR" dirty="0" err="1"/>
              <a:t>things</a:t>
            </a:r>
            <a:r>
              <a:rPr lang="fr-FR" dirty="0"/>
              <a:t> </a:t>
            </a:r>
            <a:r>
              <a:rPr lang="fr-FR" dirty="0" err="1"/>
              <a:t>into</a:t>
            </a:r>
            <a:r>
              <a:rPr lang="fr-FR" dirty="0"/>
              <a:t> classifications. In </a:t>
            </a:r>
            <a:r>
              <a:rPr lang="fr-FR" dirty="0" err="1"/>
              <a:t>eXo</a:t>
            </a:r>
            <a:r>
              <a:rPr lang="fr-FR" dirty="0"/>
              <a:t> Content </a:t>
            </a:r>
            <a:r>
              <a:rPr lang="fr-FR" dirty="0" err="1"/>
              <a:t>we</a:t>
            </a:r>
            <a:r>
              <a:rPr lang="fr-FR" dirty="0"/>
              <a:t> use </a:t>
            </a:r>
            <a:r>
              <a:rPr lang="fr-FR" dirty="0" err="1"/>
              <a:t>both</a:t>
            </a:r>
            <a:r>
              <a:rPr lang="fr-FR" dirty="0"/>
              <a:t> </a:t>
            </a:r>
            <a:r>
              <a:rPr lang="fr-FR" dirty="0" err="1"/>
              <a:t>terms</a:t>
            </a:r>
            <a:r>
              <a:rPr lang="fr-FR" dirty="0"/>
              <a:t>: </a:t>
            </a:r>
            <a:r>
              <a:rPr lang="fr-FR" dirty="0" err="1"/>
              <a:t>category</a:t>
            </a:r>
            <a:r>
              <a:rPr lang="fr-FR" dirty="0"/>
              <a:t> and </a:t>
            </a:r>
            <a:r>
              <a:rPr lang="fr-FR" dirty="0" err="1"/>
              <a:t>taxonomy</a:t>
            </a:r>
            <a:r>
              <a:rPr lang="fr-FR" dirty="0"/>
              <a:t>. </a:t>
            </a:r>
          </a:p>
          <a:p>
            <a:pPr lvl="1"/>
            <a:r>
              <a:rPr lang="fr-FR" dirty="0" err="1"/>
              <a:t>Categories</a:t>
            </a:r>
            <a:r>
              <a:rPr lang="fr-FR" dirty="0"/>
              <a:t> are </a:t>
            </a:r>
            <a:r>
              <a:rPr lang="fr-FR" dirty="0" err="1"/>
              <a:t>organized</a:t>
            </a:r>
            <a:r>
              <a:rPr lang="fr-FR" dirty="0"/>
              <a:t> in a </a:t>
            </a:r>
            <a:r>
              <a:rPr lang="fr-FR" dirty="0" err="1"/>
              <a:t>taxonomy</a:t>
            </a:r>
            <a:r>
              <a:rPr lang="fr-FR" dirty="0"/>
              <a:t> </a:t>
            </a:r>
            <a:r>
              <a:rPr lang="fr-FR" dirty="0" err="1"/>
              <a:t>trees</a:t>
            </a:r>
            <a:r>
              <a:rPr lang="fr-FR" dirty="0"/>
              <a:t>. There are </a:t>
            </a:r>
            <a:r>
              <a:rPr lang="fr-FR" dirty="0" err="1"/>
              <a:t>several</a:t>
            </a:r>
            <a:r>
              <a:rPr lang="fr-FR" dirty="0"/>
              <a:t> </a:t>
            </a:r>
            <a:r>
              <a:rPr lang="fr-FR" dirty="0" err="1"/>
              <a:t>taxonomy</a:t>
            </a:r>
            <a:r>
              <a:rPr lang="fr-FR" dirty="0"/>
              <a:t> </a:t>
            </a:r>
            <a:r>
              <a:rPr lang="fr-FR" dirty="0" err="1"/>
              <a:t>trees</a:t>
            </a:r>
            <a:r>
              <a:rPr lang="fr-FR" dirty="0"/>
              <a:t>.</a:t>
            </a:r>
          </a:p>
          <a:p>
            <a:pPr lvl="1"/>
            <a:r>
              <a:rPr lang="fr-FR" dirty="0" err="1"/>
              <a:t>Each</a:t>
            </a:r>
            <a:r>
              <a:rPr lang="fr-FR" dirty="0"/>
              <a:t> </a:t>
            </a:r>
            <a:r>
              <a:rPr lang="fr-FR" dirty="0" err="1"/>
              <a:t>tree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a </a:t>
            </a:r>
            <a:r>
              <a:rPr lang="fr-FR" dirty="0" err="1"/>
              <a:t>hierarchy</a:t>
            </a:r>
            <a:r>
              <a:rPr lang="fr-FR" dirty="0"/>
              <a:t> of </a:t>
            </a:r>
            <a:r>
              <a:rPr lang="fr-FR" dirty="0" err="1"/>
              <a:t>categories</a:t>
            </a:r>
            <a:r>
              <a:rPr lang="fr-FR" dirty="0"/>
              <a:t> and </a:t>
            </a:r>
            <a:r>
              <a:rPr lang="fr-FR" dirty="0" err="1"/>
              <a:t>subcategories</a:t>
            </a:r>
            <a:r>
              <a:rPr lang="fr-FR" dirty="0"/>
              <a:t> etc.</a:t>
            </a:r>
          </a:p>
          <a:p>
            <a:pPr lvl="1"/>
            <a:r>
              <a:rPr lang="fr-FR" dirty="0"/>
              <a:t>A </a:t>
            </a:r>
            <a:r>
              <a:rPr lang="fr-FR" dirty="0" err="1"/>
              <a:t>category</a:t>
            </a:r>
            <a:r>
              <a:rPr lang="fr-FR" dirty="0"/>
              <a:t> </a:t>
            </a:r>
            <a:r>
              <a:rPr lang="fr-FR" dirty="0" err="1"/>
              <a:t>appears</a:t>
            </a:r>
            <a:r>
              <a:rPr lang="fr-FR" dirty="0"/>
              <a:t> </a:t>
            </a:r>
            <a:r>
              <a:rPr lang="fr-FR" dirty="0" err="1"/>
              <a:t>like</a:t>
            </a:r>
            <a:r>
              <a:rPr lang="fr-FR" dirty="0"/>
              <a:t> a </a:t>
            </a:r>
            <a:r>
              <a:rPr lang="fr-FR" dirty="0" err="1"/>
              <a:t>folder</a:t>
            </a:r>
            <a:r>
              <a:rPr lang="fr-FR" dirty="0"/>
              <a:t>, in </a:t>
            </a:r>
            <a:r>
              <a:rPr lang="fr-FR" dirty="0" err="1"/>
              <a:t>fact</a:t>
            </a:r>
            <a:r>
              <a:rPr lang="fr-FR" dirty="0"/>
              <a:t> </a:t>
            </a:r>
            <a:r>
              <a:rPr lang="fr-FR" dirty="0" err="1"/>
              <a:t>it’s</a:t>
            </a:r>
            <a:r>
              <a:rPr lang="fr-FR" dirty="0"/>
              <a:t> a </a:t>
            </a:r>
            <a:r>
              <a:rPr lang="fr-FR" dirty="0" err="1"/>
              <a:t>special</a:t>
            </a:r>
            <a:r>
              <a:rPr lang="fr-FR" dirty="0"/>
              <a:t> </a:t>
            </a:r>
            <a:r>
              <a:rPr lang="fr-FR" dirty="0" err="1"/>
              <a:t>taxonomy</a:t>
            </a:r>
            <a:r>
              <a:rPr lang="fr-FR" dirty="0"/>
              <a:t> </a:t>
            </a:r>
            <a:r>
              <a:rPr lang="fr-FR" dirty="0" err="1"/>
              <a:t>folder</a:t>
            </a:r>
            <a:r>
              <a:rPr lang="fr-FR" dirty="0"/>
              <a:t>.</a:t>
            </a:r>
          </a:p>
          <a:p>
            <a:pPr lvl="1"/>
            <a:r>
              <a:rPr lang="fr-FR" dirty="0"/>
              <a:t>A document </a:t>
            </a:r>
            <a:r>
              <a:rPr lang="fr-FR" dirty="0" err="1"/>
              <a:t>can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in </a:t>
            </a:r>
            <a:r>
              <a:rPr lang="fr-FR" dirty="0" err="1"/>
              <a:t>zero</a:t>
            </a:r>
            <a:r>
              <a:rPr lang="fr-FR" dirty="0"/>
              <a:t>, one or </a:t>
            </a:r>
            <a:r>
              <a:rPr lang="fr-FR" dirty="0" err="1"/>
              <a:t>several</a:t>
            </a:r>
            <a:r>
              <a:rPr lang="fr-FR" dirty="0"/>
              <a:t> </a:t>
            </a:r>
            <a:r>
              <a:rPr lang="fr-FR" dirty="0" err="1"/>
              <a:t>categories</a:t>
            </a:r>
            <a:r>
              <a:rPr lang="fr-FR" dirty="0"/>
              <a:t>.</a:t>
            </a:r>
          </a:p>
          <a:p>
            <a:endParaRPr lang="fr-FR" dirty="0" smtClean="0"/>
          </a:p>
          <a:p>
            <a:r>
              <a:rPr lang="fr-FR" b="1" dirty="0" err="1" smtClean="0"/>
              <a:t>Each</a:t>
            </a:r>
            <a:r>
              <a:rPr lang="fr-FR" b="1" dirty="0" smtClean="0"/>
              <a:t> document </a:t>
            </a:r>
            <a:r>
              <a:rPr lang="fr-FR" b="1" dirty="0" err="1" smtClean="0"/>
              <a:t>is</a:t>
            </a:r>
            <a:r>
              <a:rPr lang="fr-FR" b="1" dirty="0" smtClean="0"/>
              <a:t> </a:t>
            </a:r>
            <a:r>
              <a:rPr lang="fr-FR" b="1" dirty="0" err="1" smtClean="0"/>
              <a:t>stored</a:t>
            </a:r>
            <a:r>
              <a:rPr lang="fr-FR" b="1" dirty="0" smtClean="0"/>
              <a:t> in a </a:t>
            </a:r>
            <a:r>
              <a:rPr lang="fr-FR" b="1" dirty="0" err="1" smtClean="0"/>
              <a:t>folder</a:t>
            </a:r>
            <a:r>
              <a:rPr lang="fr-FR" b="1" dirty="0" smtClean="0"/>
              <a:t> (</a:t>
            </a:r>
            <a:r>
              <a:rPr lang="fr-FR" b="1" dirty="0" err="1" smtClean="0"/>
              <a:t>only</a:t>
            </a:r>
            <a:r>
              <a:rPr lang="fr-FR" b="1" dirty="0" smtClean="0"/>
              <a:t> once). </a:t>
            </a:r>
            <a:r>
              <a:rPr lang="fr-FR" b="1" dirty="0" err="1" smtClean="0"/>
              <a:t>Organizing</a:t>
            </a:r>
            <a:r>
              <a:rPr lang="fr-FR" b="1" dirty="0" smtClean="0"/>
              <a:t> Documents in </a:t>
            </a:r>
            <a:r>
              <a:rPr lang="fr-FR" b="1" dirty="0" err="1" smtClean="0"/>
              <a:t>categories</a:t>
            </a:r>
            <a:r>
              <a:rPr lang="fr-FR" b="1" dirty="0" smtClean="0"/>
              <a:t> </a:t>
            </a:r>
            <a:r>
              <a:rPr lang="fr-FR" b="1" dirty="0" err="1" smtClean="0"/>
              <a:t>is</a:t>
            </a:r>
            <a:r>
              <a:rPr lang="fr-FR" b="1" dirty="0" smtClean="0"/>
              <a:t> </a:t>
            </a:r>
            <a:r>
              <a:rPr lang="fr-FR" b="1" dirty="0" err="1" smtClean="0"/>
              <a:t>optional</a:t>
            </a:r>
            <a:endParaRPr lang="fr-FR" b="1" dirty="0"/>
          </a:p>
          <a:p>
            <a:pPr lvl="1"/>
            <a:r>
              <a:rPr lang="fr-FR" dirty="0" smtClean="0"/>
              <a:t>In </a:t>
            </a:r>
            <a:r>
              <a:rPr lang="fr-FR" dirty="0" err="1" smtClean="0"/>
              <a:t>categories</a:t>
            </a:r>
            <a:r>
              <a:rPr lang="fr-FR" dirty="0" smtClean="0"/>
              <a:t>, </a:t>
            </a:r>
            <a:r>
              <a:rPr lang="fr-FR" dirty="0" err="1" smtClean="0"/>
              <a:t>we</a:t>
            </a:r>
            <a:r>
              <a:rPr lang="fr-FR" dirty="0" smtClean="0"/>
              <a:t> </a:t>
            </a:r>
            <a:r>
              <a:rPr lang="fr-FR" dirty="0" err="1" smtClean="0"/>
              <a:t>only</a:t>
            </a:r>
            <a:r>
              <a:rPr lang="fr-FR" dirty="0" smtClean="0"/>
              <a:t> store links to documents, not documents</a:t>
            </a:r>
          </a:p>
          <a:p>
            <a:endParaRPr lang="fr-FR" dirty="0"/>
          </a:p>
          <a:p>
            <a:r>
              <a:rPr lang="fr-FR" dirty="0"/>
              <a:t>There are </a:t>
            </a:r>
            <a:r>
              <a:rPr lang="fr-FR" dirty="0" err="1"/>
              <a:t>trees</a:t>
            </a:r>
            <a:r>
              <a:rPr lang="fr-FR" dirty="0"/>
              <a:t> </a:t>
            </a:r>
            <a:r>
              <a:rPr lang="fr-FR" dirty="0" err="1"/>
              <a:t>created</a:t>
            </a:r>
            <a:r>
              <a:rPr lang="fr-FR" dirty="0"/>
              <a:t> by default. </a:t>
            </a:r>
          </a:p>
          <a:p>
            <a:r>
              <a:rPr lang="fr-FR" dirty="0"/>
              <a:t>You </a:t>
            </a:r>
            <a:r>
              <a:rPr lang="fr-FR" dirty="0" err="1"/>
              <a:t>can</a:t>
            </a:r>
            <a:r>
              <a:rPr lang="fr-FR" dirty="0"/>
              <a:t> </a:t>
            </a:r>
            <a:r>
              <a:rPr lang="fr-FR" dirty="0" err="1"/>
              <a:t>create</a:t>
            </a:r>
            <a:r>
              <a:rPr lang="fr-FR" dirty="0"/>
              <a:t> </a:t>
            </a:r>
            <a:r>
              <a:rPr lang="fr-FR" dirty="0" err="1"/>
              <a:t>your</a:t>
            </a:r>
            <a:r>
              <a:rPr lang="fr-FR" dirty="0"/>
              <a:t> </a:t>
            </a:r>
            <a:r>
              <a:rPr lang="fr-FR" dirty="0" err="1"/>
              <a:t>own</a:t>
            </a:r>
            <a:r>
              <a:rPr lang="fr-FR" dirty="0"/>
              <a:t> </a:t>
            </a:r>
            <a:r>
              <a:rPr lang="fr-FR" dirty="0" err="1"/>
              <a:t>trees</a:t>
            </a:r>
            <a:r>
              <a:rPr lang="fr-FR" dirty="0"/>
              <a:t> and use </a:t>
            </a:r>
            <a:r>
              <a:rPr lang="fr-FR" dirty="0" err="1" smtClean="0"/>
              <a:t>them</a:t>
            </a:r>
            <a:r>
              <a:rPr lang="fr-FR" dirty="0" smtClean="0"/>
              <a:t> </a:t>
            </a:r>
            <a:r>
              <a:rPr lang="fr-FR" dirty="0" err="1"/>
              <a:t>freely</a:t>
            </a:r>
            <a:endParaRPr lang="fr-FR" dirty="0"/>
          </a:p>
          <a:p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Copyright 2013 eXo Platform</a:t>
            </a:r>
            <a:endParaRPr lang="en-US" dirty="0" smtClean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28062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Categories</a:t>
            </a:r>
            <a:r>
              <a:rPr lang="fr-FR" dirty="0" smtClean="0"/>
              <a:t> : </a:t>
            </a:r>
            <a:r>
              <a:rPr lang="fr-FR" dirty="0" err="1" smtClean="0"/>
              <a:t>Example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370799" y="970899"/>
            <a:ext cx="4327035" cy="5262443"/>
          </a:xfrm>
        </p:spPr>
        <p:txBody>
          <a:bodyPr>
            <a:normAutofit/>
          </a:bodyPr>
          <a:lstStyle/>
          <a:p>
            <a:r>
              <a:rPr lang="fr-FR" sz="1600" dirty="0"/>
              <a:t>A </a:t>
            </a:r>
            <a:r>
              <a:rPr lang="fr-FR" sz="1600" dirty="0" err="1"/>
              <a:t>category</a:t>
            </a:r>
            <a:r>
              <a:rPr lang="fr-FR" sz="1600" dirty="0"/>
              <a:t> </a:t>
            </a:r>
            <a:r>
              <a:rPr lang="fr-FR" sz="1600" dirty="0" err="1"/>
              <a:t>appears</a:t>
            </a:r>
            <a:r>
              <a:rPr lang="fr-FR" sz="1600" dirty="0"/>
              <a:t> </a:t>
            </a:r>
            <a:r>
              <a:rPr lang="fr-FR" sz="1600" dirty="0" err="1"/>
              <a:t>like</a:t>
            </a:r>
            <a:r>
              <a:rPr lang="fr-FR" sz="1600" dirty="0"/>
              <a:t> a </a:t>
            </a:r>
            <a:r>
              <a:rPr lang="fr-FR" sz="1600" dirty="0" err="1"/>
              <a:t>folder</a:t>
            </a:r>
            <a:r>
              <a:rPr lang="fr-FR" sz="1600" dirty="0"/>
              <a:t>, in </a:t>
            </a:r>
            <a:r>
              <a:rPr lang="fr-FR" sz="1600" dirty="0" err="1"/>
              <a:t>fact</a:t>
            </a:r>
            <a:r>
              <a:rPr lang="fr-FR" sz="1600" dirty="0"/>
              <a:t> </a:t>
            </a:r>
            <a:r>
              <a:rPr lang="fr-FR" sz="1600" dirty="0" err="1"/>
              <a:t>it’s</a:t>
            </a:r>
            <a:r>
              <a:rPr lang="fr-FR" sz="1600" dirty="0"/>
              <a:t> a </a:t>
            </a:r>
            <a:r>
              <a:rPr lang="fr-FR" sz="1600" dirty="0" err="1"/>
              <a:t>special</a:t>
            </a:r>
            <a:r>
              <a:rPr lang="fr-FR" sz="1600" dirty="0"/>
              <a:t> </a:t>
            </a:r>
            <a:r>
              <a:rPr lang="fr-FR" sz="1600" dirty="0" err="1"/>
              <a:t>taxonomy</a:t>
            </a:r>
            <a:r>
              <a:rPr lang="fr-FR" sz="1600" dirty="0"/>
              <a:t> </a:t>
            </a:r>
            <a:r>
              <a:rPr lang="fr-FR" sz="1600" dirty="0" err="1"/>
              <a:t>folder</a:t>
            </a:r>
            <a:r>
              <a:rPr lang="fr-FR" sz="1600" dirty="0" smtClean="0"/>
              <a:t>.</a:t>
            </a:r>
          </a:p>
          <a:p>
            <a:endParaRPr lang="fr-FR" sz="1600" dirty="0"/>
          </a:p>
          <a:p>
            <a:r>
              <a:rPr lang="fr-FR" sz="1600" dirty="0" err="1"/>
              <a:t>Example</a:t>
            </a:r>
            <a:r>
              <a:rPr lang="fr-FR" sz="1600" dirty="0"/>
              <a:t>: The“/</a:t>
            </a:r>
            <a:r>
              <a:rPr lang="fr-FR" sz="1600" dirty="0" err="1"/>
              <a:t>acme</a:t>
            </a:r>
            <a:r>
              <a:rPr lang="fr-FR" sz="1600" dirty="0"/>
              <a:t>/</a:t>
            </a:r>
            <a:r>
              <a:rPr lang="fr-FR" sz="1600" dirty="0" err="1"/>
              <a:t>categories</a:t>
            </a:r>
            <a:r>
              <a:rPr lang="fr-FR" sz="1600" dirty="0"/>
              <a:t>/</a:t>
            </a:r>
            <a:r>
              <a:rPr lang="fr-FR" sz="1600" dirty="0" err="1"/>
              <a:t>acme</a:t>
            </a:r>
            <a:r>
              <a:rPr lang="fr-FR" sz="1600" dirty="0"/>
              <a:t>” </a:t>
            </a:r>
            <a:r>
              <a:rPr lang="fr-FR" sz="1600" dirty="0" err="1"/>
              <a:t>folder</a:t>
            </a:r>
            <a:r>
              <a:rPr lang="fr-FR" sz="1600" dirty="0"/>
              <a:t> </a:t>
            </a:r>
            <a:r>
              <a:rPr lang="fr-FR" sz="1600" dirty="0" err="1"/>
              <a:t>contains</a:t>
            </a:r>
            <a:r>
              <a:rPr lang="fr-FR" sz="1600" dirty="0"/>
              <a:t> </a:t>
            </a:r>
            <a:r>
              <a:rPr lang="fr-FR" sz="1600" dirty="0" err="1"/>
              <a:t>subcategories</a:t>
            </a:r>
            <a:r>
              <a:rPr lang="fr-FR" sz="1600" dirty="0"/>
              <a:t> and </a:t>
            </a:r>
            <a:r>
              <a:rPr lang="fr-FR" sz="1600" dirty="0" err="1"/>
              <a:t>symlinks</a:t>
            </a:r>
            <a:r>
              <a:rPr lang="fr-FR" sz="1600" dirty="0"/>
              <a:t> of contents</a:t>
            </a:r>
            <a:r>
              <a:rPr lang="fr-FR" sz="1600" dirty="0" smtClean="0"/>
              <a:t>.</a:t>
            </a:r>
          </a:p>
          <a:p>
            <a:endParaRPr lang="fr-FR" sz="1600" dirty="0"/>
          </a:p>
          <a:p>
            <a:r>
              <a:rPr lang="fr-FR" sz="1600" dirty="0"/>
              <a:t>A content </a:t>
            </a:r>
            <a:r>
              <a:rPr lang="fr-FR" sz="1600" dirty="0" err="1"/>
              <a:t>is</a:t>
            </a:r>
            <a:r>
              <a:rPr lang="fr-FR" sz="1600" dirty="0"/>
              <a:t> </a:t>
            </a:r>
            <a:r>
              <a:rPr lang="fr-FR" sz="1600" dirty="0" err="1"/>
              <a:t>assigned</a:t>
            </a:r>
            <a:r>
              <a:rPr lang="fr-FR" sz="1600" dirty="0"/>
              <a:t> to </a:t>
            </a:r>
            <a:r>
              <a:rPr lang="fr-FR" sz="1600" dirty="0" err="1"/>
              <a:t>categories</a:t>
            </a:r>
            <a:r>
              <a:rPr lang="fr-FR" sz="1600" dirty="0"/>
              <a:t> by </a:t>
            </a:r>
            <a:r>
              <a:rPr lang="fr-FR" sz="1600" dirty="0" err="1"/>
              <a:t>placing</a:t>
            </a:r>
            <a:r>
              <a:rPr lang="fr-FR" sz="1600" dirty="0"/>
              <a:t> </a:t>
            </a:r>
            <a:r>
              <a:rPr lang="fr-FR" sz="1600" dirty="0" err="1"/>
              <a:t>symlinks</a:t>
            </a:r>
            <a:r>
              <a:rPr lang="fr-FR" sz="1600" dirty="0"/>
              <a:t> in the </a:t>
            </a:r>
            <a:r>
              <a:rPr lang="fr-FR" sz="1600" dirty="0" err="1"/>
              <a:t>desired</a:t>
            </a:r>
            <a:r>
              <a:rPr lang="fr-FR" sz="1600" dirty="0"/>
              <a:t> </a:t>
            </a:r>
            <a:r>
              <a:rPr lang="fr-FR" sz="1600" dirty="0" err="1"/>
              <a:t>category</a:t>
            </a:r>
            <a:r>
              <a:rPr lang="fr-FR" sz="1600" dirty="0"/>
              <a:t> </a:t>
            </a:r>
            <a:r>
              <a:rPr lang="fr-FR" sz="1600" dirty="0" err="1"/>
              <a:t>folders</a:t>
            </a:r>
            <a:endParaRPr lang="fr-FR" sz="1600" dirty="0"/>
          </a:p>
        </p:txBody>
      </p:sp>
      <p:pic>
        <p:nvPicPr>
          <p:cNvPr id="7" name="Espace réservé du contenu 6"/>
          <p:cNvPicPr>
            <a:picLocks noGrp="1" noChangeAspect="1"/>
          </p:cNvPicPr>
          <p:nvPr>
            <p:ph sz="half" idx="2"/>
          </p:nvPr>
        </p:nvPicPr>
        <p:blipFill>
          <a:blip r:embed="rId2"/>
          <a:srcRect t="-4911" b="-4911"/>
          <a:stretch>
            <a:fillRect/>
          </a:stretch>
        </p:blipFill>
        <p:spPr/>
      </p:pic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Copyright 2013 eXo Platform</a:t>
            </a:r>
            <a:endParaRPr lang="en-US" dirty="0" smtClean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8" name="Cadre 7"/>
          <p:cNvSpPr/>
          <p:nvPr/>
        </p:nvSpPr>
        <p:spPr>
          <a:xfrm>
            <a:off x="5427683" y="3335497"/>
            <a:ext cx="1245432" cy="494865"/>
          </a:xfrm>
          <a:prstGeom prst="frame">
            <a:avLst>
              <a:gd name="adj1" fmla="val 995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9" name="Cadre 8"/>
          <p:cNvSpPr/>
          <p:nvPr/>
        </p:nvSpPr>
        <p:spPr>
          <a:xfrm>
            <a:off x="5580083" y="4633909"/>
            <a:ext cx="1245432" cy="494865"/>
          </a:xfrm>
          <a:prstGeom prst="frame">
            <a:avLst>
              <a:gd name="adj1" fmla="val 995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99010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Categories</a:t>
            </a:r>
            <a:r>
              <a:rPr lang="fr-FR" dirty="0" smtClean="0"/>
              <a:t> : Drives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fr-FR" sz="1600" dirty="0"/>
              <a:t>If </a:t>
            </a:r>
            <a:r>
              <a:rPr lang="fr-FR" sz="1600" dirty="0" err="1"/>
              <a:t>you</a:t>
            </a:r>
            <a:r>
              <a:rPr lang="fr-FR" sz="1600" dirty="0"/>
              <a:t> </a:t>
            </a:r>
            <a:r>
              <a:rPr lang="fr-FR" sz="1600" dirty="0" err="1"/>
              <a:t>create</a:t>
            </a:r>
            <a:r>
              <a:rPr lang="fr-FR" sz="1600" dirty="0"/>
              <a:t> a new site, </a:t>
            </a:r>
            <a:r>
              <a:rPr lang="fr-FR" sz="1600" dirty="0" err="1"/>
              <a:t>automatically</a:t>
            </a:r>
            <a:r>
              <a:rPr lang="fr-FR" sz="1600" dirty="0"/>
              <a:t> a new </a:t>
            </a:r>
            <a:r>
              <a:rPr lang="fr-FR" sz="1600" dirty="0" err="1"/>
              <a:t>category</a:t>
            </a:r>
            <a:r>
              <a:rPr lang="fr-FR" sz="1600" dirty="0"/>
              <a:t> </a:t>
            </a:r>
            <a:r>
              <a:rPr lang="fr-FR" sz="1600" dirty="0" err="1"/>
              <a:t>tree</a:t>
            </a:r>
            <a:r>
              <a:rPr lang="fr-FR" sz="1600" dirty="0"/>
              <a:t> </a:t>
            </a:r>
            <a:r>
              <a:rPr lang="fr-FR" sz="1600" dirty="0" err="1"/>
              <a:t>is</a:t>
            </a:r>
            <a:r>
              <a:rPr lang="fr-FR" sz="1600" dirty="0"/>
              <a:t> </a:t>
            </a:r>
            <a:r>
              <a:rPr lang="fr-FR" sz="1600" dirty="0" err="1"/>
              <a:t>created</a:t>
            </a:r>
            <a:r>
              <a:rPr lang="fr-FR" sz="1600" dirty="0"/>
              <a:t>.</a:t>
            </a:r>
          </a:p>
          <a:p>
            <a:r>
              <a:rPr lang="fr-FR" sz="1600" dirty="0"/>
              <a:t>For </a:t>
            </a:r>
            <a:r>
              <a:rPr lang="fr-FR" sz="1600" dirty="0" err="1"/>
              <a:t>each</a:t>
            </a:r>
            <a:r>
              <a:rPr lang="fr-FR" sz="1600" dirty="0"/>
              <a:t> </a:t>
            </a:r>
            <a:r>
              <a:rPr lang="fr-FR" sz="1600" dirty="0" err="1"/>
              <a:t>tree</a:t>
            </a:r>
            <a:r>
              <a:rPr lang="fr-FR" sz="1600" dirty="0"/>
              <a:t> </a:t>
            </a:r>
            <a:r>
              <a:rPr lang="fr-FR" sz="1600" dirty="0" err="1"/>
              <a:t>also</a:t>
            </a:r>
            <a:r>
              <a:rPr lang="fr-FR" sz="1600" dirty="0"/>
              <a:t> a </a:t>
            </a:r>
            <a:r>
              <a:rPr lang="fr-FR" sz="1600" dirty="0" err="1"/>
              <a:t>special</a:t>
            </a:r>
            <a:r>
              <a:rPr lang="fr-FR" sz="1600" dirty="0"/>
              <a:t> </a:t>
            </a:r>
            <a:r>
              <a:rPr lang="fr-FR" sz="1600" dirty="0" err="1"/>
              <a:t>category</a:t>
            </a:r>
            <a:r>
              <a:rPr lang="fr-FR" sz="1600" dirty="0"/>
              <a:t> drive </a:t>
            </a:r>
            <a:r>
              <a:rPr lang="fr-FR" sz="1600" dirty="0" err="1" smtClean="0"/>
              <a:t>can</a:t>
            </a:r>
            <a:r>
              <a:rPr lang="fr-FR" sz="1600" dirty="0" smtClean="0"/>
              <a:t> </a:t>
            </a:r>
            <a:r>
              <a:rPr lang="fr-FR" sz="1600" dirty="0" err="1" smtClean="0"/>
              <a:t>be</a:t>
            </a:r>
            <a:r>
              <a:rPr lang="fr-FR" sz="1600" dirty="0" smtClean="0"/>
              <a:t> </a:t>
            </a:r>
            <a:r>
              <a:rPr lang="fr-FR" sz="1600" dirty="0" err="1" smtClean="0"/>
              <a:t>created</a:t>
            </a:r>
            <a:r>
              <a:rPr lang="fr-FR" sz="1600" dirty="0"/>
              <a:t>.</a:t>
            </a:r>
          </a:p>
          <a:p>
            <a:r>
              <a:rPr lang="fr-FR" sz="1600" dirty="0"/>
              <a:t>The drive points to the </a:t>
            </a:r>
            <a:r>
              <a:rPr lang="fr-FR" sz="1600" dirty="0" err="1"/>
              <a:t>category</a:t>
            </a:r>
            <a:r>
              <a:rPr lang="fr-FR" sz="1600" dirty="0"/>
              <a:t> </a:t>
            </a:r>
            <a:r>
              <a:rPr lang="fr-FR" sz="1600" dirty="0" err="1"/>
              <a:t>folder</a:t>
            </a:r>
            <a:r>
              <a:rPr lang="fr-FR" sz="1600" dirty="0"/>
              <a:t> and has 2 </a:t>
            </a:r>
            <a:r>
              <a:rPr lang="fr-FR" sz="1600" dirty="0" err="1"/>
              <a:t>special</a:t>
            </a:r>
            <a:r>
              <a:rPr lang="fr-FR" sz="1600" dirty="0"/>
              <a:t> </a:t>
            </a:r>
            <a:r>
              <a:rPr lang="fr-FR" sz="1600" dirty="0" err="1"/>
              <a:t>category</a:t>
            </a:r>
            <a:r>
              <a:rPr lang="fr-FR" sz="1600" dirty="0"/>
              <a:t> action buttons.</a:t>
            </a:r>
          </a:p>
          <a:p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Copyright 2013 eXo Platform</a:t>
            </a:r>
            <a:endParaRPr lang="en-US" dirty="0" smtClean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33</a:t>
            </a:fld>
            <a:endParaRPr lang="en-US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" y="2455928"/>
            <a:ext cx="7557025" cy="3843401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1269964" y="144542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sp>
        <p:nvSpPr>
          <p:cNvPr id="8" name="Cadre 7"/>
          <p:cNvSpPr/>
          <p:nvPr/>
        </p:nvSpPr>
        <p:spPr>
          <a:xfrm>
            <a:off x="883539" y="2455928"/>
            <a:ext cx="1245432" cy="494865"/>
          </a:xfrm>
          <a:prstGeom prst="frame">
            <a:avLst>
              <a:gd name="adj1" fmla="val 995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93554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Document Storage vs </a:t>
            </a:r>
            <a:r>
              <a:rPr lang="fr-FR" dirty="0" err="1" smtClean="0"/>
              <a:t>Category</a:t>
            </a:r>
            <a:r>
              <a:rPr lang="fr-FR" dirty="0" smtClean="0"/>
              <a:t> Link</a:t>
            </a: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2013 eXo Platform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34</a:t>
            </a:fld>
            <a:endParaRPr lang="en-US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637" y="3990979"/>
            <a:ext cx="8312727" cy="2046349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637" y="892433"/>
            <a:ext cx="8312727" cy="2858923"/>
          </a:xfrm>
          <a:prstGeom prst="rect">
            <a:avLst/>
          </a:prstGeom>
        </p:spPr>
      </p:pic>
      <p:sp>
        <p:nvSpPr>
          <p:cNvPr id="8" name="Cadre 7"/>
          <p:cNvSpPr/>
          <p:nvPr/>
        </p:nvSpPr>
        <p:spPr>
          <a:xfrm>
            <a:off x="523350" y="2881224"/>
            <a:ext cx="1245432" cy="494865"/>
          </a:xfrm>
          <a:prstGeom prst="frame">
            <a:avLst>
              <a:gd name="adj1" fmla="val 995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9" name="Cadre 8"/>
          <p:cNvSpPr/>
          <p:nvPr/>
        </p:nvSpPr>
        <p:spPr>
          <a:xfrm>
            <a:off x="964847" y="4011627"/>
            <a:ext cx="2669522" cy="494865"/>
          </a:xfrm>
          <a:prstGeom prst="frame">
            <a:avLst>
              <a:gd name="adj1" fmla="val 995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0" name="Bulle rectangulaire à coins arrondis 9"/>
          <p:cNvSpPr/>
          <p:nvPr/>
        </p:nvSpPr>
        <p:spPr>
          <a:xfrm>
            <a:off x="1921414" y="2881224"/>
            <a:ext cx="3117143" cy="709844"/>
          </a:xfrm>
          <a:prstGeom prst="wedgeRoundRectCallout">
            <a:avLst>
              <a:gd name="adj1" fmla="val -55345"/>
              <a:gd name="adj2" fmla="val -22137"/>
              <a:gd name="adj3" fmla="val 16667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 smtClean="0"/>
              <a:t>Each</a:t>
            </a:r>
            <a:r>
              <a:rPr lang="fr-FR" dirty="0" smtClean="0"/>
              <a:t> content </a:t>
            </a:r>
            <a:r>
              <a:rPr lang="fr-FR" dirty="0" err="1" smtClean="0"/>
              <a:t>created</a:t>
            </a:r>
            <a:r>
              <a:rPr lang="fr-FR" dirty="0" smtClean="0"/>
              <a:t> </a:t>
            </a:r>
            <a:r>
              <a:rPr lang="fr-FR" dirty="0" err="1" smtClean="0"/>
              <a:t>inside</a:t>
            </a:r>
            <a:r>
              <a:rPr lang="fr-FR" dirty="0" smtClean="0"/>
              <a:t> a </a:t>
            </a:r>
            <a:r>
              <a:rPr lang="fr-FR" dirty="0" err="1" smtClean="0"/>
              <a:t>category</a:t>
            </a:r>
            <a:r>
              <a:rPr lang="fr-FR" dirty="0" smtClean="0"/>
              <a:t>…</a:t>
            </a:r>
            <a:endParaRPr lang="fr-FR" dirty="0"/>
          </a:p>
        </p:txBody>
      </p:sp>
      <p:sp>
        <p:nvSpPr>
          <p:cNvPr id="11" name="Bulle rectangulaire à coins arrondis 10"/>
          <p:cNvSpPr/>
          <p:nvPr/>
        </p:nvSpPr>
        <p:spPr>
          <a:xfrm>
            <a:off x="3777424" y="4011627"/>
            <a:ext cx="3117143" cy="709844"/>
          </a:xfrm>
          <a:prstGeom prst="wedgeRoundRectCallout">
            <a:avLst>
              <a:gd name="adj1" fmla="val -55345"/>
              <a:gd name="adj2" fmla="val -22137"/>
              <a:gd name="adj3" fmla="val 16667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…</a:t>
            </a:r>
            <a:r>
              <a:rPr lang="fr-FR" dirty="0" err="1" smtClean="0"/>
              <a:t>will</a:t>
            </a:r>
            <a:r>
              <a:rPr lang="fr-FR" dirty="0" smtClean="0"/>
              <a:t> end up in a </a:t>
            </a:r>
            <a:r>
              <a:rPr lang="fr-FR" dirty="0" err="1" smtClean="0"/>
              <a:t>different</a:t>
            </a:r>
            <a:r>
              <a:rPr lang="fr-FR" dirty="0" smtClean="0"/>
              <a:t> </a:t>
            </a:r>
            <a:r>
              <a:rPr lang="fr-FR" dirty="0" err="1" smtClean="0"/>
              <a:t>storage</a:t>
            </a:r>
            <a:r>
              <a:rPr lang="fr-FR" dirty="0" smtClean="0"/>
              <a:t> place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238097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err="1" smtClean="0"/>
              <a:t>Exercise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29353500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Exercise</a:t>
            </a:r>
            <a:r>
              <a:rPr lang="fr-FR" dirty="0"/>
              <a:t>: </a:t>
            </a:r>
            <a:r>
              <a:rPr lang="fr-FR" dirty="0" err="1" smtClean="0"/>
              <a:t>Symbolic</a:t>
            </a:r>
            <a:r>
              <a:rPr lang="fr-FR" dirty="0" smtClean="0"/>
              <a:t> Link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fr-FR" dirty="0"/>
              <a:t>New </a:t>
            </a:r>
            <a:r>
              <a:rPr lang="fr-FR" dirty="0" err="1"/>
              <a:t>Category</a:t>
            </a:r>
            <a:endParaRPr lang="fr-FR" dirty="0"/>
          </a:p>
          <a:p>
            <a:pPr lvl="1"/>
            <a:r>
              <a:rPr lang="fr-FR" dirty="0"/>
              <a:t>Open the </a:t>
            </a:r>
            <a:r>
              <a:rPr lang="fr-FR" dirty="0" err="1" smtClean="0"/>
              <a:t>Powers</a:t>
            </a:r>
            <a:r>
              <a:rPr lang="fr-FR" dirty="0" smtClean="0"/>
              <a:t> </a:t>
            </a:r>
            <a:r>
              <a:rPr lang="fr-FR" dirty="0"/>
              <a:t>drive</a:t>
            </a:r>
          </a:p>
          <a:p>
            <a:pPr lvl="1"/>
            <a:r>
              <a:rPr lang="fr-FR" dirty="0" err="1"/>
              <a:t>Create</a:t>
            </a:r>
            <a:r>
              <a:rPr lang="fr-FR" dirty="0"/>
              <a:t> a new </a:t>
            </a:r>
            <a:r>
              <a:rPr lang="fr-FR" dirty="0" err="1"/>
              <a:t>category</a:t>
            </a:r>
            <a:r>
              <a:rPr lang="fr-FR" dirty="0"/>
              <a:t> “Bike Types”.</a:t>
            </a:r>
          </a:p>
          <a:p>
            <a:pPr lvl="1"/>
            <a:r>
              <a:rPr lang="fr-FR" dirty="0" err="1"/>
              <a:t>Create</a:t>
            </a:r>
            <a:r>
              <a:rPr lang="fr-FR" dirty="0"/>
              <a:t> a new article document in the new “Bike Types” </a:t>
            </a:r>
            <a:r>
              <a:rPr lang="fr-FR" dirty="0" err="1"/>
              <a:t>category</a:t>
            </a:r>
            <a:r>
              <a:rPr lang="fr-FR" dirty="0"/>
              <a:t>. </a:t>
            </a:r>
          </a:p>
          <a:p>
            <a:pPr lvl="1"/>
            <a:r>
              <a:rPr lang="fr-FR" dirty="0" err="1"/>
              <a:t>Your</a:t>
            </a:r>
            <a:r>
              <a:rPr lang="fr-FR" dirty="0"/>
              <a:t> new document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automatically</a:t>
            </a:r>
            <a:r>
              <a:rPr lang="fr-FR" dirty="0"/>
              <a:t> </a:t>
            </a:r>
            <a:r>
              <a:rPr lang="fr-FR" dirty="0" err="1"/>
              <a:t>copied</a:t>
            </a:r>
            <a:r>
              <a:rPr lang="fr-FR" dirty="0"/>
              <a:t> to a </a:t>
            </a:r>
            <a:r>
              <a:rPr lang="fr-FR" dirty="0" err="1"/>
              <a:t>different</a:t>
            </a:r>
            <a:r>
              <a:rPr lang="fr-FR" dirty="0"/>
              <a:t> </a:t>
            </a:r>
            <a:r>
              <a:rPr lang="fr-FR" dirty="0" err="1"/>
              <a:t>folder</a:t>
            </a:r>
            <a:r>
              <a:rPr lang="fr-FR" dirty="0"/>
              <a:t>. </a:t>
            </a:r>
            <a:r>
              <a:rPr lang="fr-FR" dirty="0" err="1"/>
              <a:t>Now</a:t>
            </a:r>
            <a:r>
              <a:rPr lang="fr-FR" dirty="0"/>
              <a:t> </a:t>
            </a:r>
            <a:r>
              <a:rPr lang="fr-FR" dirty="0" err="1"/>
              <a:t>publish</a:t>
            </a:r>
            <a:r>
              <a:rPr lang="fr-FR" dirty="0"/>
              <a:t> the document.</a:t>
            </a:r>
          </a:p>
          <a:p>
            <a:endParaRPr lang="fr-FR" dirty="0"/>
          </a:p>
          <a:p>
            <a:r>
              <a:rPr lang="fr-FR" dirty="0"/>
              <a:t>Go to the Bike site and </a:t>
            </a:r>
            <a:r>
              <a:rPr lang="fr-FR" dirty="0" err="1"/>
              <a:t>hover</a:t>
            </a:r>
            <a:r>
              <a:rPr lang="fr-FR" dirty="0"/>
              <a:t> over “</a:t>
            </a:r>
            <a:r>
              <a:rPr lang="fr-FR" dirty="0" err="1"/>
              <a:t>Products</a:t>
            </a:r>
            <a:r>
              <a:rPr lang="fr-FR" dirty="0"/>
              <a:t>” in the navigation. </a:t>
            </a:r>
            <a:r>
              <a:rPr lang="fr-FR" dirty="0" err="1"/>
              <a:t>Search</a:t>
            </a:r>
            <a:r>
              <a:rPr lang="fr-FR" dirty="0"/>
              <a:t> for </a:t>
            </a:r>
            <a:r>
              <a:rPr lang="fr-FR" dirty="0" err="1"/>
              <a:t>your</a:t>
            </a:r>
            <a:r>
              <a:rPr lang="fr-FR" dirty="0"/>
              <a:t> new </a:t>
            </a:r>
            <a:r>
              <a:rPr lang="fr-FR" dirty="0" err="1"/>
              <a:t>category</a:t>
            </a:r>
            <a:r>
              <a:rPr lang="fr-FR" dirty="0"/>
              <a:t> and content. 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Copyright 2013 eXo Platform</a:t>
            </a:r>
            <a:endParaRPr lang="en-US" dirty="0" smtClean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4779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smtClean="0"/>
              <a:t>Permissions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32548274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Permissions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fr-FR" sz="1800" dirty="0" err="1"/>
              <a:t>Each</a:t>
            </a:r>
            <a:r>
              <a:rPr lang="fr-FR" sz="1800" dirty="0"/>
              <a:t> </a:t>
            </a:r>
            <a:r>
              <a:rPr lang="fr-FR" sz="1800" dirty="0" err="1"/>
              <a:t>node</a:t>
            </a:r>
            <a:r>
              <a:rPr lang="fr-FR" sz="1800" dirty="0"/>
              <a:t> </a:t>
            </a:r>
            <a:r>
              <a:rPr lang="fr-FR" sz="1800" dirty="0" err="1"/>
              <a:t>can</a:t>
            </a:r>
            <a:r>
              <a:rPr lang="fr-FR" sz="1800" dirty="0"/>
              <a:t> have permissions on </a:t>
            </a:r>
            <a:r>
              <a:rPr lang="fr-FR" sz="1800" dirty="0" err="1"/>
              <a:t>it</a:t>
            </a:r>
            <a:r>
              <a:rPr lang="fr-FR" sz="1800" dirty="0"/>
              <a:t>.</a:t>
            </a:r>
          </a:p>
          <a:p>
            <a:r>
              <a:rPr lang="fr-FR" sz="1800" dirty="0"/>
              <a:t>If </a:t>
            </a:r>
            <a:r>
              <a:rPr lang="fr-FR" sz="1800" dirty="0" err="1"/>
              <a:t>there</a:t>
            </a:r>
            <a:r>
              <a:rPr lang="fr-FR" sz="1800" dirty="0"/>
              <a:t> are no permissions for a </a:t>
            </a:r>
            <a:r>
              <a:rPr lang="fr-FR" sz="1800" dirty="0" err="1"/>
              <a:t>node</a:t>
            </a:r>
            <a:r>
              <a:rPr lang="fr-FR" sz="1800" dirty="0"/>
              <a:t>: the permissions of the </a:t>
            </a:r>
            <a:r>
              <a:rPr lang="fr-FR" sz="1800" dirty="0" err="1" smtClean="0"/>
              <a:t>root</a:t>
            </a:r>
            <a:r>
              <a:rPr lang="fr-FR" sz="1800" dirty="0" smtClean="0"/>
              <a:t> </a:t>
            </a:r>
            <a:r>
              <a:rPr lang="fr-FR" sz="1800" dirty="0" err="1"/>
              <a:t>node</a:t>
            </a:r>
            <a:r>
              <a:rPr lang="fr-FR" sz="1800" dirty="0"/>
              <a:t> of the </a:t>
            </a:r>
            <a:r>
              <a:rPr lang="fr-FR" sz="1800" dirty="0" err="1"/>
              <a:t>workspace</a:t>
            </a:r>
            <a:r>
              <a:rPr lang="fr-FR" sz="1800" dirty="0"/>
              <a:t> are </a:t>
            </a:r>
            <a:r>
              <a:rPr lang="fr-FR" sz="1800" dirty="0" err="1" smtClean="0"/>
              <a:t>applied</a:t>
            </a:r>
            <a:r>
              <a:rPr lang="fr-FR" sz="1800" dirty="0" smtClean="0"/>
              <a:t>. </a:t>
            </a:r>
            <a:endParaRPr lang="fr-FR" sz="1800" dirty="0"/>
          </a:p>
          <a:p>
            <a:r>
              <a:rPr lang="fr-FR" sz="1800" dirty="0"/>
              <a:t>The content explorer shows </a:t>
            </a:r>
            <a:r>
              <a:rPr lang="fr-FR" sz="1800" dirty="0" err="1"/>
              <a:t>those</a:t>
            </a:r>
            <a:r>
              <a:rPr lang="fr-FR" sz="1800" dirty="0"/>
              <a:t> permissions </a:t>
            </a:r>
            <a:r>
              <a:rPr lang="fr-FR" sz="1800" dirty="0" err="1"/>
              <a:t>that</a:t>
            </a:r>
            <a:r>
              <a:rPr lang="fr-FR" sz="1800" dirty="0"/>
              <a:t> are </a:t>
            </a:r>
            <a:r>
              <a:rPr lang="fr-FR" sz="1800" dirty="0" err="1"/>
              <a:t>valid</a:t>
            </a:r>
            <a:r>
              <a:rPr lang="fr-FR" sz="1800" dirty="0"/>
              <a:t> for the </a:t>
            </a:r>
            <a:r>
              <a:rPr lang="fr-FR" sz="1800" dirty="0" err="1"/>
              <a:t>current</a:t>
            </a:r>
            <a:r>
              <a:rPr lang="fr-FR" sz="1800" dirty="0"/>
              <a:t> </a:t>
            </a:r>
            <a:r>
              <a:rPr lang="fr-FR" sz="1800" dirty="0" err="1"/>
              <a:t>node</a:t>
            </a:r>
            <a:r>
              <a:rPr lang="fr-FR" sz="1800" dirty="0"/>
              <a:t> –  </a:t>
            </a:r>
            <a:r>
              <a:rPr lang="fr-FR" sz="1800" dirty="0" err="1"/>
              <a:t>it</a:t>
            </a:r>
            <a:r>
              <a:rPr lang="fr-FR" sz="1800" dirty="0"/>
              <a:t> </a:t>
            </a:r>
            <a:r>
              <a:rPr lang="fr-FR" sz="1800" dirty="0" err="1"/>
              <a:t>does</a:t>
            </a:r>
            <a:r>
              <a:rPr lang="fr-FR" sz="1800" dirty="0"/>
              <a:t> not </a:t>
            </a:r>
            <a:r>
              <a:rPr lang="fr-FR" sz="1800" dirty="0" err="1"/>
              <a:t>indicated</a:t>
            </a:r>
            <a:r>
              <a:rPr lang="fr-FR" sz="1800" dirty="0"/>
              <a:t> </a:t>
            </a:r>
            <a:r>
              <a:rPr lang="fr-FR" sz="1800" dirty="0" err="1"/>
              <a:t>whether</a:t>
            </a:r>
            <a:r>
              <a:rPr lang="fr-FR" sz="1800" dirty="0"/>
              <a:t> the permissions are </a:t>
            </a:r>
            <a:r>
              <a:rPr lang="fr-FR" sz="1800" dirty="0" err="1"/>
              <a:t>actually</a:t>
            </a:r>
            <a:r>
              <a:rPr lang="fr-FR" sz="1800" dirty="0"/>
              <a:t> </a:t>
            </a:r>
            <a:r>
              <a:rPr lang="fr-FR" sz="1800" dirty="0" err="1"/>
              <a:t>inherited</a:t>
            </a:r>
            <a:r>
              <a:rPr lang="fr-FR" sz="1800" dirty="0"/>
              <a:t>. </a:t>
            </a:r>
          </a:p>
          <a:p>
            <a:r>
              <a:rPr lang="fr-FR" sz="1800" dirty="0" err="1"/>
              <a:t>When</a:t>
            </a:r>
            <a:r>
              <a:rPr lang="fr-FR" sz="1800" dirty="0"/>
              <a:t> </a:t>
            </a:r>
            <a:r>
              <a:rPr lang="fr-FR" sz="1800" dirty="0" err="1"/>
              <a:t>you</a:t>
            </a:r>
            <a:r>
              <a:rPr lang="fr-FR" sz="1800" dirty="0"/>
              <a:t> </a:t>
            </a:r>
            <a:r>
              <a:rPr lang="fr-FR" sz="1800" dirty="0" err="1"/>
              <a:t>start</a:t>
            </a:r>
            <a:r>
              <a:rPr lang="fr-FR" sz="1800" dirty="0"/>
              <a:t> </a:t>
            </a:r>
            <a:r>
              <a:rPr lang="fr-FR" sz="1800" dirty="0" err="1"/>
              <a:t>modifying</a:t>
            </a:r>
            <a:r>
              <a:rPr lang="fr-FR" sz="1800" dirty="0"/>
              <a:t> the permissions and the permissions are </a:t>
            </a:r>
            <a:r>
              <a:rPr lang="fr-FR" sz="1800" dirty="0" err="1"/>
              <a:t>inherited</a:t>
            </a:r>
            <a:r>
              <a:rPr lang="fr-FR" sz="1800" dirty="0"/>
              <a:t>, the content explorer copies first the </a:t>
            </a:r>
            <a:r>
              <a:rPr lang="fr-FR" sz="1800" dirty="0" err="1"/>
              <a:t>inherited</a:t>
            </a:r>
            <a:r>
              <a:rPr lang="fr-FR" sz="1800" dirty="0"/>
              <a:t> permissions to the </a:t>
            </a:r>
            <a:r>
              <a:rPr lang="fr-FR" sz="1800" dirty="0" err="1"/>
              <a:t>current</a:t>
            </a:r>
            <a:r>
              <a:rPr lang="fr-FR" sz="1800" dirty="0"/>
              <a:t> </a:t>
            </a:r>
            <a:r>
              <a:rPr lang="fr-FR" sz="1800" dirty="0" err="1"/>
              <a:t>node</a:t>
            </a:r>
            <a:r>
              <a:rPr lang="fr-FR" sz="1800" dirty="0"/>
              <a:t> and </a:t>
            </a:r>
            <a:r>
              <a:rPr lang="fr-FR" sz="1800" dirty="0" err="1"/>
              <a:t>applies</a:t>
            </a:r>
            <a:r>
              <a:rPr lang="fr-FR" sz="1800" dirty="0"/>
              <a:t> </a:t>
            </a:r>
            <a:r>
              <a:rPr lang="fr-FR" sz="1800" dirty="0" err="1"/>
              <a:t>then</a:t>
            </a:r>
            <a:r>
              <a:rPr lang="fr-FR" sz="1800" dirty="0"/>
              <a:t> the modifications.</a:t>
            </a:r>
          </a:p>
          <a:p>
            <a:endParaRPr lang="fr-FR" sz="1800" dirty="0" smtClean="0"/>
          </a:p>
          <a:p>
            <a:r>
              <a:rPr lang="fr-FR" sz="1800" i="1" dirty="0" err="1" smtClean="0"/>
              <a:t>Technical</a:t>
            </a:r>
            <a:r>
              <a:rPr lang="fr-FR" sz="1800" i="1" dirty="0" smtClean="0"/>
              <a:t> </a:t>
            </a:r>
            <a:r>
              <a:rPr lang="fr-FR" sz="1800" i="1" dirty="0"/>
              <a:t>information: Permissions are </a:t>
            </a:r>
            <a:r>
              <a:rPr lang="fr-FR" sz="1800" i="1" dirty="0" err="1"/>
              <a:t>stored</a:t>
            </a:r>
            <a:r>
              <a:rPr lang="fr-FR" sz="1800" i="1" dirty="0"/>
              <a:t> in the </a:t>
            </a:r>
            <a:r>
              <a:rPr lang="fr-FR" sz="1800" i="1" dirty="0" err="1"/>
              <a:t>property</a:t>
            </a:r>
            <a:r>
              <a:rPr lang="fr-FR" sz="1800" i="1" dirty="0"/>
              <a:t> “</a:t>
            </a:r>
            <a:r>
              <a:rPr lang="fr-FR" sz="1800" i="1" dirty="0" err="1"/>
              <a:t>exo:permission</a:t>
            </a:r>
            <a:r>
              <a:rPr lang="fr-FR" sz="1800" i="1" dirty="0"/>
              <a:t>”. This </a:t>
            </a:r>
            <a:r>
              <a:rPr lang="fr-FR" sz="1800" i="1" dirty="0" err="1"/>
              <a:t>property</a:t>
            </a:r>
            <a:r>
              <a:rPr lang="fr-FR" sz="1800" i="1" dirty="0"/>
              <a:t> </a:t>
            </a:r>
            <a:r>
              <a:rPr lang="fr-FR" sz="1800" i="1" dirty="0" err="1"/>
              <a:t>is</a:t>
            </a:r>
            <a:r>
              <a:rPr lang="fr-FR" sz="1800" i="1" dirty="0"/>
              <a:t> </a:t>
            </a:r>
            <a:r>
              <a:rPr lang="fr-FR" sz="1800" i="1" dirty="0" err="1"/>
              <a:t>defined</a:t>
            </a:r>
            <a:r>
              <a:rPr lang="fr-FR" sz="1800" i="1" dirty="0"/>
              <a:t> by the </a:t>
            </a:r>
            <a:r>
              <a:rPr lang="fr-FR" sz="1800" i="1" dirty="0" err="1"/>
              <a:t>mixin</a:t>
            </a:r>
            <a:r>
              <a:rPr lang="fr-FR" sz="1800" i="1" dirty="0"/>
              <a:t> “</a:t>
            </a:r>
            <a:r>
              <a:rPr lang="fr-FR" sz="1800" i="1" dirty="0" err="1"/>
              <a:t>mix:privilegeable</a:t>
            </a:r>
            <a:r>
              <a:rPr lang="fr-FR" sz="1800" i="1" dirty="0"/>
              <a:t>”.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Copyright 2013 eXo Platform</a:t>
            </a:r>
            <a:endParaRPr lang="en-US" dirty="0" smtClean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5529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Permissions</a:t>
            </a:r>
            <a:endParaRPr lang="fr-FR" dirty="0"/>
          </a:p>
        </p:txBody>
      </p:sp>
      <p:pic>
        <p:nvPicPr>
          <p:cNvPr id="6" name="Espace réservé du contenu 5"/>
          <p:cNvPicPr>
            <a:picLocks noGrp="1" noChangeAspect="1"/>
          </p:cNvPicPr>
          <p:nvPr>
            <p:ph sz="quarter" idx="11"/>
          </p:nvPr>
        </p:nvPicPr>
        <p:blipFill>
          <a:blip r:embed="rId2"/>
          <a:srcRect l="-5229" r="-5229"/>
          <a:stretch>
            <a:fillRect/>
          </a:stretch>
        </p:blipFill>
        <p:spPr/>
      </p:pic>
      <p:sp>
        <p:nvSpPr>
          <p:cNvPr id="4" name="Espace réservé du pied de page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Copyright 2013 eXo Platform</a:t>
            </a:r>
            <a:endParaRPr lang="en-US" dirty="0" smtClean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7" name="Cadre 6"/>
          <p:cNvSpPr/>
          <p:nvPr/>
        </p:nvSpPr>
        <p:spPr>
          <a:xfrm>
            <a:off x="1328691" y="2798632"/>
            <a:ext cx="1830731" cy="370970"/>
          </a:xfrm>
          <a:prstGeom prst="frame">
            <a:avLst>
              <a:gd name="adj1" fmla="val 995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8" name="Bulle rectangulaire à coins arrondis 7"/>
          <p:cNvSpPr/>
          <p:nvPr/>
        </p:nvSpPr>
        <p:spPr>
          <a:xfrm>
            <a:off x="4306468" y="1559697"/>
            <a:ext cx="3117143" cy="709844"/>
          </a:xfrm>
          <a:prstGeom prst="wedgeRoundRectCallout">
            <a:avLst>
              <a:gd name="adj1" fmla="val -55345"/>
              <a:gd name="adj2" fmla="val -22137"/>
              <a:gd name="adj3" fmla="val 16667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Permissions </a:t>
            </a:r>
            <a:r>
              <a:rPr lang="fr-FR" dirty="0" err="1" smtClean="0"/>
              <a:t>can</a:t>
            </a:r>
            <a:r>
              <a:rPr lang="fr-FR" dirty="0" smtClean="0"/>
              <a:t> </a:t>
            </a:r>
            <a:r>
              <a:rPr lang="fr-FR" dirty="0" err="1" smtClean="0"/>
              <a:t>be</a:t>
            </a:r>
            <a:r>
              <a:rPr lang="fr-FR" dirty="0" smtClean="0"/>
              <a:t> </a:t>
            </a:r>
            <a:r>
              <a:rPr lang="fr-FR" dirty="0" err="1" smtClean="0"/>
              <a:t>defined</a:t>
            </a:r>
            <a:r>
              <a:rPr lang="fr-FR" dirty="0" smtClean="0"/>
              <a:t> on </a:t>
            </a:r>
            <a:r>
              <a:rPr lang="fr-FR" dirty="0" err="1" smtClean="0"/>
              <a:t>each</a:t>
            </a:r>
            <a:r>
              <a:rPr lang="fr-FR" dirty="0" smtClean="0"/>
              <a:t> content or </a:t>
            </a:r>
            <a:r>
              <a:rPr lang="fr-FR" dirty="0" err="1" smtClean="0"/>
              <a:t>folder</a:t>
            </a:r>
            <a:endParaRPr lang="fr-FR" dirty="0"/>
          </a:p>
        </p:txBody>
      </p:sp>
      <p:sp>
        <p:nvSpPr>
          <p:cNvPr id="11" name="Cadre 10"/>
          <p:cNvSpPr/>
          <p:nvPr/>
        </p:nvSpPr>
        <p:spPr>
          <a:xfrm>
            <a:off x="1328691" y="3518877"/>
            <a:ext cx="1830731" cy="370970"/>
          </a:xfrm>
          <a:prstGeom prst="frame">
            <a:avLst>
              <a:gd name="adj1" fmla="val 995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2" name="Cadre 11"/>
          <p:cNvSpPr/>
          <p:nvPr/>
        </p:nvSpPr>
        <p:spPr>
          <a:xfrm>
            <a:off x="1328691" y="3916603"/>
            <a:ext cx="1830731" cy="370970"/>
          </a:xfrm>
          <a:prstGeom prst="frame">
            <a:avLst>
              <a:gd name="adj1" fmla="val 995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3" name="Bulle rectangulaire à coins arrondis 12"/>
          <p:cNvSpPr/>
          <p:nvPr/>
        </p:nvSpPr>
        <p:spPr>
          <a:xfrm>
            <a:off x="671119" y="5383216"/>
            <a:ext cx="2760452" cy="595096"/>
          </a:xfrm>
          <a:prstGeom prst="wedgeRoundRectCallout">
            <a:avLst>
              <a:gd name="adj1" fmla="val 22691"/>
              <a:gd name="adj2" fmla="val -70134"/>
              <a:gd name="adj3" fmla="val 16667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3 </a:t>
            </a:r>
            <a:r>
              <a:rPr lang="fr-FR" dirty="0" err="1" smtClean="0"/>
              <a:t>rights</a:t>
            </a:r>
            <a:r>
              <a:rPr lang="fr-FR" dirty="0" smtClean="0"/>
              <a:t> : Read, </a:t>
            </a:r>
            <a:r>
              <a:rPr lang="fr-FR" dirty="0" err="1" smtClean="0"/>
              <a:t>Modify</a:t>
            </a:r>
            <a:r>
              <a:rPr lang="fr-FR" dirty="0" smtClean="0"/>
              <a:t>, </a:t>
            </a:r>
            <a:r>
              <a:rPr lang="fr-FR" dirty="0" err="1" smtClean="0"/>
              <a:t>Remove</a:t>
            </a:r>
            <a:endParaRPr lang="fr-FR" dirty="0"/>
          </a:p>
        </p:txBody>
      </p:sp>
      <p:sp>
        <p:nvSpPr>
          <p:cNvPr id="14" name="Cadre 13"/>
          <p:cNvSpPr/>
          <p:nvPr/>
        </p:nvSpPr>
        <p:spPr>
          <a:xfrm>
            <a:off x="1181669" y="4967228"/>
            <a:ext cx="3041220" cy="370970"/>
          </a:xfrm>
          <a:prstGeom prst="frame">
            <a:avLst>
              <a:gd name="adj1" fmla="val 995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5" name="Bulle rectangulaire à coins arrondis 14"/>
          <p:cNvSpPr/>
          <p:nvPr/>
        </p:nvSpPr>
        <p:spPr>
          <a:xfrm>
            <a:off x="3342796" y="3150677"/>
            <a:ext cx="3884641" cy="765926"/>
          </a:xfrm>
          <a:prstGeom prst="wedgeRoundRectCallout">
            <a:avLst>
              <a:gd name="adj1" fmla="val -52489"/>
              <a:gd name="adj2" fmla="val -26761"/>
              <a:gd name="adj3" fmla="val 16667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You </a:t>
            </a:r>
            <a:r>
              <a:rPr lang="fr-FR" dirty="0" err="1" smtClean="0"/>
              <a:t>can</a:t>
            </a:r>
            <a:r>
              <a:rPr lang="fr-FR" dirty="0" smtClean="0"/>
              <a:t> </a:t>
            </a:r>
            <a:r>
              <a:rPr lang="fr-FR" dirty="0" err="1" smtClean="0"/>
              <a:t>assign</a:t>
            </a:r>
            <a:r>
              <a:rPr lang="fr-FR" dirty="0" smtClean="0"/>
              <a:t> permissions to groups, </a:t>
            </a:r>
            <a:r>
              <a:rPr lang="fr-FR" dirty="0" err="1" smtClean="0"/>
              <a:t>memberships</a:t>
            </a:r>
            <a:r>
              <a:rPr lang="fr-FR" dirty="0" smtClean="0"/>
              <a:t>, </a:t>
            </a:r>
            <a:r>
              <a:rPr lang="fr-FR" dirty="0" err="1" smtClean="0"/>
              <a:t>users</a:t>
            </a:r>
            <a:r>
              <a:rPr lang="fr-FR" dirty="0" smtClean="0"/>
              <a:t> or </a:t>
            </a:r>
            <a:r>
              <a:rPr lang="fr-FR" dirty="0" err="1" smtClean="0"/>
              <a:t>anyone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894699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File Explorer</a:t>
            </a:r>
            <a:endParaRPr lang="fr-FR" dirty="0"/>
          </a:p>
        </p:txBody>
      </p:sp>
      <p:pic>
        <p:nvPicPr>
          <p:cNvPr id="6" name="Espace réservé du contenu 5"/>
          <p:cNvPicPr>
            <a:picLocks noGrp="1" noChangeAspect="1"/>
          </p:cNvPicPr>
          <p:nvPr>
            <p:ph sz="quarter" idx="11"/>
          </p:nvPr>
        </p:nvPicPr>
        <p:blipFill>
          <a:blip r:embed="rId2"/>
          <a:srcRect l="-17419" r="-17419"/>
          <a:stretch>
            <a:fillRect/>
          </a:stretch>
        </p:blipFill>
        <p:spPr/>
      </p:pic>
      <p:sp>
        <p:nvSpPr>
          <p:cNvPr id="4" name="Espace réservé du pied de page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Copyright 2013 eXo Platform</a:t>
            </a:r>
            <a:endParaRPr lang="en-US" dirty="0" smtClean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7" name="Cadre 6"/>
          <p:cNvSpPr/>
          <p:nvPr/>
        </p:nvSpPr>
        <p:spPr>
          <a:xfrm>
            <a:off x="1194828" y="1001713"/>
            <a:ext cx="1803153" cy="62048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8" name="Bulle rectangulaire à coins arrondis 7"/>
          <p:cNvSpPr/>
          <p:nvPr/>
        </p:nvSpPr>
        <p:spPr>
          <a:xfrm>
            <a:off x="3105212" y="1001713"/>
            <a:ext cx="1441983" cy="347774"/>
          </a:xfrm>
          <a:prstGeom prst="wedgeRoundRectCallout">
            <a:avLst>
              <a:gd name="adj1" fmla="val -55899"/>
              <a:gd name="adj2" fmla="val -21953"/>
              <a:gd name="adj3" fmla="val 16667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 smtClean="0"/>
              <a:t>Views</a:t>
            </a:r>
            <a:endParaRPr lang="fr-FR" dirty="0"/>
          </a:p>
        </p:txBody>
      </p:sp>
      <p:sp>
        <p:nvSpPr>
          <p:cNvPr id="9" name="Cadre 8"/>
          <p:cNvSpPr/>
          <p:nvPr/>
        </p:nvSpPr>
        <p:spPr>
          <a:xfrm>
            <a:off x="5678969" y="1464353"/>
            <a:ext cx="1803153" cy="62048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0" name="Bulle rectangulaire à coins arrondis 9"/>
          <p:cNvSpPr/>
          <p:nvPr/>
        </p:nvSpPr>
        <p:spPr>
          <a:xfrm>
            <a:off x="6040139" y="2174733"/>
            <a:ext cx="1441983" cy="347774"/>
          </a:xfrm>
          <a:prstGeom prst="wedgeRoundRectCallout">
            <a:avLst>
              <a:gd name="adj1" fmla="val -20511"/>
              <a:gd name="adj2" fmla="val -87169"/>
              <a:gd name="adj3" fmla="val 16667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Drives</a:t>
            </a:r>
            <a:endParaRPr lang="fr-FR" dirty="0"/>
          </a:p>
        </p:txBody>
      </p:sp>
      <p:sp>
        <p:nvSpPr>
          <p:cNvPr id="11" name="Cadre 10"/>
          <p:cNvSpPr/>
          <p:nvPr/>
        </p:nvSpPr>
        <p:spPr>
          <a:xfrm>
            <a:off x="1449474" y="1864493"/>
            <a:ext cx="1803153" cy="437572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2" name="Bulle rectangulaire à coins arrondis 11"/>
          <p:cNvSpPr/>
          <p:nvPr/>
        </p:nvSpPr>
        <p:spPr>
          <a:xfrm>
            <a:off x="2139493" y="2400986"/>
            <a:ext cx="3269514" cy="347774"/>
          </a:xfrm>
          <a:prstGeom prst="wedgeRoundRectCallout">
            <a:avLst>
              <a:gd name="adj1" fmla="val -20511"/>
              <a:gd name="adj2" fmla="val -87169"/>
              <a:gd name="adj3" fmla="val 16667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Drive navigation (</a:t>
            </a:r>
            <a:r>
              <a:rPr lang="fr-FR" dirty="0" err="1" smtClean="0"/>
              <a:t>breadcrumb</a:t>
            </a:r>
            <a:r>
              <a:rPr lang="fr-FR" dirty="0" smtClean="0"/>
              <a:t>)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295358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err="1" smtClean="0"/>
              <a:t>Exercise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22328438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Exercise</a:t>
            </a:r>
            <a:r>
              <a:rPr lang="fr-FR" dirty="0"/>
              <a:t>: </a:t>
            </a:r>
            <a:r>
              <a:rPr lang="fr-FR" dirty="0" smtClean="0"/>
              <a:t>Permissions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fr-FR" dirty="0"/>
              <a:t>Look in as </a:t>
            </a:r>
            <a:r>
              <a:rPr lang="fr-FR" dirty="0" err="1"/>
              <a:t>john</a:t>
            </a:r>
            <a:r>
              <a:rPr lang="fr-FR" dirty="0"/>
              <a:t>. </a:t>
            </a:r>
            <a:endParaRPr lang="fr-FR" dirty="0" smtClean="0"/>
          </a:p>
          <a:p>
            <a:r>
              <a:rPr lang="fr-FR" dirty="0" smtClean="0"/>
              <a:t>Open </a:t>
            </a:r>
            <a:r>
              <a:rPr lang="fr-FR" dirty="0"/>
              <a:t>the </a:t>
            </a:r>
            <a:r>
              <a:rPr lang="fr-FR" dirty="0" smtClean="0"/>
              <a:t>Sites Explorer</a:t>
            </a:r>
            <a:r>
              <a:rPr lang="fr-FR" dirty="0"/>
              <a:t>. </a:t>
            </a:r>
          </a:p>
          <a:p>
            <a:r>
              <a:rPr lang="fr-FR" dirty="0"/>
              <a:t>Select “/bike/web contents/Events/Event2”.</a:t>
            </a:r>
          </a:p>
          <a:p>
            <a:r>
              <a:rPr lang="fr-FR" dirty="0"/>
              <a:t>Look </a:t>
            </a:r>
            <a:r>
              <a:rPr lang="fr-FR" dirty="0" err="1"/>
              <a:t>at</a:t>
            </a:r>
            <a:r>
              <a:rPr lang="fr-FR" dirty="0"/>
              <a:t> the </a:t>
            </a:r>
            <a:r>
              <a:rPr lang="fr-FR" dirty="0" err="1"/>
              <a:t>properties</a:t>
            </a:r>
            <a:r>
              <a:rPr lang="fr-FR" dirty="0"/>
              <a:t> of a </a:t>
            </a:r>
            <a:r>
              <a:rPr lang="fr-FR" dirty="0" err="1"/>
              <a:t>node</a:t>
            </a:r>
            <a:r>
              <a:rPr lang="fr-FR" dirty="0"/>
              <a:t>. Be sure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there</a:t>
            </a:r>
            <a:r>
              <a:rPr lang="fr-FR" dirty="0"/>
              <a:t> are no permission </a:t>
            </a:r>
            <a:r>
              <a:rPr lang="fr-FR" dirty="0" err="1"/>
              <a:t>properties</a:t>
            </a:r>
            <a:r>
              <a:rPr lang="fr-FR" dirty="0"/>
              <a:t>.</a:t>
            </a:r>
          </a:p>
          <a:p>
            <a:r>
              <a:rPr lang="fr-FR" dirty="0"/>
              <a:t>Change the permissions of the </a:t>
            </a:r>
            <a:r>
              <a:rPr lang="fr-FR" dirty="0" err="1"/>
              <a:t>node</a:t>
            </a:r>
            <a:r>
              <a:rPr lang="fr-FR" dirty="0"/>
              <a:t>, the user mary </a:t>
            </a:r>
            <a:r>
              <a:rPr lang="fr-FR" dirty="0" err="1"/>
              <a:t>should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able to </a:t>
            </a:r>
            <a:r>
              <a:rPr lang="fr-FR" dirty="0" err="1"/>
              <a:t>modify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.</a:t>
            </a:r>
          </a:p>
          <a:p>
            <a:r>
              <a:rPr lang="fr-FR" dirty="0"/>
              <a:t>Open the </a:t>
            </a:r>
            <a:r>
              <a:rPr lang="fr-FR" dirty="0" err="1"/>
              <a:t>properties</a:t>
            </a:r>
            <a:r>
              <a:rPr lang="fr-FR" dirty="0"/>
              <a:t> </a:t>
            </a:r>
            <a:r>
              <a:rPr lang="fr-FR" dirty="0" err="1"/>
              <a:t>again</a:t>
            </a:r>
            <a:r>
              <a:rPr lang="fr-FR" dirty="0"/>
              <a:t> and </a:t>
            </a:r>
            <a:r>
              <a:rPr lang="fr-FR" dirty="0" err="1"/>
              <a:t>find</a:t>
            </a:r>
            <a:r>
              <a:rPr lang="fr-FR" dirty="0"/>
              <a:t> the permission </a:t>
            </a:r>
            <a:r>
              <a:rPr lang="fr-FR" dirty="0" err="1"/>
              <a:t>properties</a:t>
            </a:r>
            <a:r>
              <a:rPr lang="fr-FR" dirty="0"/>
              <a:t>.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Copyright 2013 eXo Platform</a:t>
            </a:r>
            <a:endParaRPr lang="en-US" dirty="0" smtClean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1695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smtClean="0"/>
              <a:t>Direct Access</a:t>
            </a:r>
            <a:br>
              <a:rPr lang="fr-FR" b="1" dirty="0" smtClean="0"/>
            </a:br>
            <a:r>
              <a:rPr lang="fr-FR" dirty="0" err="1" smtClean="0"/>
              <a:t>WebDAV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27645849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Direct Access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fr-FR" sz="1800" dirty="0"/>
              <a:t>Open </a:t>
            </a:r>
            <a:r>
              <a:rPr lang="fr-FR" sz="1800" dirty="0" err="1"/>
              <a:t>any</a:t>
            </a:r>
            <a:r>
              <a:rPr lang="fr-FR" sz="1800" dirty="0"/>
              <a:t> </a:t>
            </a:r>
            <a:r>
              <a:rPr lang="fr-FR" sz="1800" dirty="0" err="1"/>
              <a:t>node</a:t>
            </a:r>
            <a:r>
              <a:rPr lang="fr-FR" sz="1800" dirty="0"/>
              <a:t> </a:t>
            </a:r>
            <a:r>
              <a:rPr lang="fr-FR" sz="1800" dirty="0" err="1"/>
              <a:t>using</a:t>
            </a:r>
            <a:r>
              <a:rPr lang="fr-FR" sz="1800" dirty="0"/>
              <a:t> a direct URL. This </a:t>
            </a:r>
            <a:r>
              <a:rPr lang="fr-FR" sz="1800" dirty="0" err="1"/>
              <a:t>is</a:t>
            </a:r>
            <a:r>
              <a:rPr lang="fr-FR" sz="1800" dirty="0"/>
              <a:t> </a:t>
            </a:r>
            <a:r>
              <a:rPr lang="fr-FR" sz="1800" dirty="0" err="1"/>
              <a:t>also</a:t>
            </a:r>
            <a:r>
              <a:rPr lang="fr-FR" sz="1800" dirty="0"/>
              <a:t> </a:t>
            </a:r>
            <a:r>
              <a:rPr lang="fr-FR" sz="1800" dirty="0" err="1"/>
              <a:t>called</a:t>
            </a:r>
            <a:r>
              <a:rPr lang="fr-FR" sz="1800" dirty="0"/>
              <a:t> “</a:t>
            </a:r>
            <a:r>
              <a:rPr lang="fr-FR" sz="1800" dirty="0" err="1"/>
              <a:t>rest</a:t>
            </a:r>
            <a:r>
              <a:rPr lang="fr-FR" sz="1800" dirty="0"/>
              <a:t> exposition”.</a:t>
            </a:r>
          </a:p>
          <a:p>
            <a:r>
              <a:rPr lang="fr-FR" sz="1800" dirty="0" err="1"/>
              <a:t>Rendering</a:t>
            </a:r>
            <a:r>
              <a:rPr lang="fr-FR" sz="1800" dirty="0"/>
              <a:t> of the document </a:t>
            </a:r>
            <a:r>
              <a:rPr lang="fr-FR" sz="1800" dirty="0" err="1"/>
              <a:t>is</a:t>
            </a:r>
            <a:r>
              <a:rPr lang="fr-FR" sz="1800" dirty="0"/>
              <a:t> </a:t>
            </a:r>
            <a:r>
              <a:rPr lang="fr-FR" sz="1800" dirty="0" err="1"/>
              <a:t>done</a:t>
            </a:r>
            <a:r>
              <a:rPr lang="fr-FR" sz="1800" dirty="0"/>
              <a:t> by the browser.</a:t>
            </a:r>
          </a:p>
          <a:p>
            <a:endParaRPr lang="fr-FR" sz="1800" dirty="0"/>
          </a:p>
          <a:p>
            <a:endParaRPr lang="fr-FR" sz="1800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Copyright 2013 eXo Platform</a:t>
            </a:r>
            <a:endParaRPr lang="en-US" dirty="0" smtClean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43</a:t>
            </a:fld>
            <a:endParaRPr lang="en-US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123" y="1899496"/>
            <a:ext cx="6870023" cy="1762595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060" y="4493498"/>
            <a:ext cx="8312727" cy="1623140"/>
          </a:xfrm>
          <a:prstGeom prst="rect">
            <a:avLst/>
          </a:prstGeom>
        </p:spPr>
      </p:pic>
      <p:cxnSp>
        <p:nvCxnSpPr>
          <p:cNvPr id="9" name="Connecteur droit avec flèche 8"/>
          <p:cNvCxnSpPr/>
          <p:nvPr/>
        </p:nvCxnSpPr>
        <p:spPr>
          <a:xfrm flipH="1">
            <a:off x="6009099" y="2694675"/>
            <a:ext cx="268447" cy="208553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02339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Direct Access : </a:t>
            </a:r>
            <a:r>
              <a:rPr lang="fr-FR" dirty="0" err="1" smtClean="0"/>
              <a:t>inside</a:t>
            </a:r>
            <a:r>
              <a:rPr lang="fr-FR" dirty="0" smtClean="0"/>
              <a:t> the Content Explorer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fr-FR" sz="1800" dirty="0" err="1"/>
              <a:t>View</a:t>
            </a:r>
            <a:r>
              <a:rPr lang="fr-FR" sz="1800" dirty="0"/>
              <a:t> a document </a:t>
            </a:r>
            <a:r>
              <a:rPr lang="fr-FR" sz="1800" dirty="0" err="1"/>
              <a:t>using</a:t>
            </a:r>
            <a:r>
              <a:rPr lang="fr-FR" sz="1800" dirty="0"/>
              <a:t> a direct URL to the content explorer. </a:t>
            </a:r>
          </a:p>
          <a:p>
            <a:r>
              <a:rPr lang="fr-FR" sz="1800" dirty="0"/>
              <a:t>In </a:t>
            </a:r>
            <a:r>
              <a:rPr lang="fr-FR" sz="1800" dirty="0" err="1"/>
              <a:t>fact</a:t>
            </a:r>
            <a:r>
              <a:rPr lang="fr-FR" sz="1800" dirty="0"/>
              <a:t> </a:t>
            </a:r>
            <a:r>
              <a:rPr lang="fr-FR" sz="1800" dirty="0" err="1"/>
              <a:t>you</a:t>
            </a:r>
            <a:r>
              <a:rPr lang="fr-FR" sz="1800" dirty="0"/>
              <a:t> open the content explorer page </a:t>
            </a:r>
            <a:r>
              <a:rPr lang="fr-FR" sz="1800" dirty="0" err="1"/>
              <a:t>with</a:t>
            </a:r>
            <a:r>
              <a:rPr lang="fr-FR" sz="1800" dirty="0"/>
              <a:t> a </a:t>
            </a:r>
            <a:r>
              <a:rPr lang="fr-FR" sz="1800" dirty="0" err="1"/>
              <a:t>parameter</a:t>
            </a:r>
            <a:r>
              <a:rPr lang="fr-FR" sz="1800" dirty="0"/>
              <a:t>, the content explorer open </a:t>
            </a:r>
            <a:r>
              <a:rPr lang="fr-FR" sz="1800" dirty="0" err="1"/>
              <a:t>directly</a:t>
            </a:r>
            <a:r>
              <a:rPr lang="fr-FR" sz="1800" dirty="0"/>
              <a:t> the </a:t>
            </a:r>
            <a:r>
              <a:rPr lang="fr-FR" sz="1800" dirty="0" err="1"/>
              <a:t>indicated</a:t>
            </a:r>
            <a:r>
              <a:rPr lang="fr-FR" sz="1800" dirty="0"/>
              <a:t> document. </a:t>
            </a:r>
          </a:p>
          <a:p>
            <a:endParaRPr lang="fr-FR" sz="1800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Copyright 2013 eXo Platform</a:t>
            </a:r>
            <a:endParaRPr lang="en-US" dirty="0" smtClean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44</a:t>
            </a:fld>
            <a:endParaRPr lang="en-US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194" y="1970061"/>
            <a:ext cx="6870023" cy="1694880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962" y="3739361"/>
            <a:ext cx="8312727" cy="2474545"/>
          </a:xfrm>
          <a:prstGeom prst="rect">
            <a:avLst/>
          </a:prstGeom>
        </p:spPr>
      </p:pic>
      <p:cxnSp>
        <p:nvCxnSpPr>
          <p:cNvPr id="9" name="Connecteur droit avec flèche 8"/>
          <p:cNvCxnSpPr/>
          <p:nvPr/>
        </p:nvCxnSpPr>
        <p:spPr>
          <a:xfrm flipH="1">
            <a:off x="6009100" y="2560458"/>
            <a:ext cx="340721" cy="198229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08347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err="1" smtClean="0"/>
              <a:t>Exercise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13120449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Exercise</a:t>
            </a:r>
            <a:r>
              <a:rPr lang="fr-FR" dirty="0"/>
              <a:t>: </a:t>
            </a:r>
            <a:r>
              <a:rPr lang="fr-FR" dirty="0" smtClean="0"/>
              <a:t>Direct Access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Connect</a:t>
            </a:r>
            <a:r>
              <a:rPr lang="fr-FR" dirty="0"/>
              <a:t> to </a:t>
            </a:r>
            <a:r>
              <a:rPr lang="fr-FR" dirty="0" err="1"/>
              <a:t>your</a:t>
            </a:r>
            <a:r>
              <a:rPr lang="fr-FR" dirty="0"/>
              <a:t> server by </a:t>
            </a:r>
            <a:r>
              <a:rPr lang="fr-FR" dirty="0" err="1"/>
              <a:t>WebDAV</a:t>
            </a:r>
            <a:r>
              <a:rPr lang="fr-FR" dirty="0"/>
              <a:t> (Office, </a:t>
            </a:r>
            <a:r>
              <a:rPr lang="fr-FR" dirty="0" err="1"/>
              <a:t>WebFolder</a:t>
            </a:r>
            <a:r>
              <a:rPr lang="fr-FR" dirty="0"/>
              <a:t>)</a:t>
            </a:r>
          </a:p>
          <a:p>
            <a:pPr lvl="1"/>
            <a:r>
              <a:rPr lang="fr-FR" dirty="0"/>
              <a:t>http://127.0.0.1:8080/portal/</a:t>
            </a:r>
            <a:r>
              <a:rPr lang="fr-FR" dirty="0" err="1"/>
              <a:t>rest</a:t>
            </a:r>
            <a:r>
              <a:rPr lang="fr-FR" dirty="0"/>
              <a:t>/</a:t>
            </a:r>
            <a:r>
              <a:rPr lang="fr-FR" dirty="0" err="1"/>
              <a:t>jcr</a:t>
            </a:r>
            <a:r>
              <a:rPr lang="fr-FR" dirty="0"/>
              <a:t>/</a:t>
            </a:r>
            <a:r>
              <a:rPr lang="fr-FR" dirty="0" err="1"/>
              <a:t>repository</a:t>
            </a:r>
            <a:r>
              <a:rPr lang="fr-FR" dirty="0"/>
              <a:t>/collaboration/</a:t>
            </a:r>
          </a:p>
          <a:p>
            <a:pPr lvl="1"/>
            <a:r>
              <a:rPr lang="fr-FR" dirty="0"/>
              <a:t>http://john:gtn@localhost:8080/portal/</a:t>
            </a:r>
            <a:r>
              <a:rPr lang="fr-FR" dirty="0" err="1"/>
              <a:t>rest</a:t>
            </a:r>
            <a:r>
              <a:rPr lang="fr-FR" dirty="0"/>
              <a:t>/</a:t>
            </a:r>
            <a:r>
              <a:rPr lang="fr-FR" dirty="0" err="1"/>
              <a:t>jcr</a:t>
            </a:r>
            <a:r>
              <a:rPr lang="fr-FR" dirty="0"/>
              <a:t>/</a:t>
            </a:r>
            <a:r>
              <a:rPr lang="fr-FR" dirty="0" err="1"/>
              <a:t>repository</a:t>
            </a:r>
            <a:r>
              <a:rPr lang="fr-FR" dirty="0"/>
              <a:t>/collaboration</a:t>
            </a:r>
          </a:p>
          <a:p>
            <a:r>
              <a:rPr lang="fr-FR" dirty="0" err="1"/>
              <a:t>With</a:t>
            </a:r>
            <a:r>
              <a:rPr lang="fr-FR" dirty="0"/>
              <a:t> linux nautilus: </a:t>
            </a:r>
            <a:endParaRPr lang="fr-FR" dirty="0" smtClean="0"/>
          </a:p>
          <a:p>
            <a:pPr lvl="1"/>
            <a:r>
              <a:rPr lang="fr-FR" dirty="0" err="1" smtClean="0"/>
              <a:t>dav</a:t>
            </a:r>
            <a:r>
              <a:rPr lang="fr-FR" dirty="0"/>
              <a:t>://127.0.0.1:8080/portal/</a:t>
            </a:r>
            <a:r>
              <a:rPr lang="fr-FR" dirty="0" err="1"/>
              <a:t>rest</a:t>
            </a:r>
            <a:r>
              <a:rPr lang="fr-FR" dirty="0"/>
              <a:t>/</a:t>
            </a:r>
            <a:r>
              <a:rPr lang="fr-FR" dirty="0" err="1"/>
              <a:t>jcr</a:t>
            </a:r>
            <a:r>
              <a:rPr lang="fr-FR" dirty="0"/>
              <a:t>/</a:t>
            </a:r>
            <a:r>
              <a:rPr lang="fr-FR" dirty="0" err="1"/>
              <a:t>repository</a:t>
            </a:r>
            <a:r>
              <a:rPr lang="fr-FR" dirty="0"/>
              <a:t>/collaboration/</a:t>
            </a:r>
          </a:p>
          <a:p>
            <a:r>
              <a:rPr lang="fr-FR" dirty="0" err="1"/>
              <a:t>Konqueror</a:t>
            </a:r>
            <a:r>
              <a:rPr lang="fr-FR" dirty="0"/>
              <a:t> or </a:t>
            </a:r>
            <a:r>
              <a:rPr lang="fr-FR" dirty="0" err="1"/>
              <a:t>Dolphin</a:t>
            </a:r>
            <a:r>
              <a:rPr lang="fr-FR" dirty="0"/>
              <a:t> : </a:t>
            </a:r>
            <a:endParaRPr lang="fr-FR" dirty="0" smtClean="0"/>
          </a:p>
          <a:p>
            <a:pPr lvl="1"/>
            <a:r>
              <a:rPr lang="fr-FR" dirty="0" err="1" smtClean="0"/>
              <a:t>webdav</a:t>
            </a:r>
            <a:r>
              <a:rPr lang="fr-FR" dirty="0"/>
              <a:t>://127.0.0.1:8080/portal/</a:t>
            </a:r>
            <a:r>
              <a:rPr lang="fr-FR" dirty="0" err="1"/>
              <a:t>rest</a:t>
            </a:r>
            <a:r>
              <a:rPr lang="fr-FR" dirty="0"/>
              <a:t>/</a:t>
            </a:r>
            <a:r>
              <a:rPr lang="fr-FR" dirty="0" err="1"/>
              <a:t>jcr</a:t>
            </a:r>
            <a:r>
              <a:rPr lang="fr-FR" dirty="0"/>
              <a:t>/</a:t>
            </a:r>
            <a:r>
              <a:rPr lang="fr-FR" dirty="0" err="1"/>
              <a:t>repository</a:t>
            </a:r>
            <a:r>
              <a:rPr lang="fr-FR" dirty="0"/>
              <a:t>/collaboration/</a:t>
            </a:r>
          </a:p>
          <a:p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smtClean="0"/>
              <a:t>Windows:</a:t>
            </a:r>
          </a:p>
          <a:p>
            <a:pPr lvl="1"/>
            <a:r>
              <a:rPr lang="fr-FR" dirty="0" smtClean="0"/>
              <a:t>Open </a:t>
            </a:r>
            <a:r>
              <a:rPr lang="fr-FR" dirty="0"/>
              <a:t>File Explorer, right click and </a:t>
            </a:r>
            <a:r>
              <a:rPr lang="fr-FR" dirty="0" err="1"/>
              <a:t>choose</a:t>
            </a:r>
            <a:r>
              <a:rPr lang="fr-FR" dirty="0"/>
              <a:t> “</a:t>
            </a:r>
            <a:r>
              <a:rPr lang="fr-FR" dirty="0" err="1"/>
              <a:t>Connect</a:t>
            </a:r>
            <a:r>
              <a:rPr lang="fr-FR" dirty="0"/>
              <a:t> to a network drive”</a:t>
            </a:r>
            <a:r>
              <a:rPr lang="fr-FR" dirty="0" smtClean="0"/>
              <a:t>.</a:t>
            </a:r>
            <a:endParaRPr lang="fr-FR" dirty="0"/>
          </a:p>
          <a:p>
            <a:r>
              <a:rPr lang="fr-FR" dirty="0"/>
              <a:t>Copy </a:t>
            </a:r>
            <a:r>
              <a:rPr lang="fr-FR" dirty="0" err="1"/>
              <a:t>some</a:t>
            </a:r>
            <a:r>
              <a:rPr lang="fr-FR" dirty="0"/>
              <a:t> documents to the </a:t>
            </a:r>
            <a:r>
              <a:rPr lang="fr-FR" dirty="0" err="1"/>
              <a:t>folder</a:t>
            </a:r>
            <a:r>
              <a:rPr lang="fr-FR" dirty="0"/>
              <a:t> “/sites content/live/</a:t>
            </a:r>
            <a:r>
              <a:rPr lang="fr-FR" dirty="0" err="1"/>
              <a:t>acme</a:t>
            </a:r>
            <a:r>
              <a:rPr lang="fr-FR" dirty="0"/>
              <a:t>/documents“</a:t>
            </a:r>
            <a:r>
              <a:rPr lang="fr-FR" dirty="0" smtClean="0"/>
              <a:t>.</a:t>
            </a:r>
          </a:p>
          <a:p>
            <a:pPr marL="548640" lvl="2"/>
            <a:r>
              <a:rPr lang="fr-FR" b="1" i="1" dirty="0"/>
              <a:t>Note : You </a:t>
            </a:r>
            <a:r>
              <a:rPr lang="fr-FR" b="1" i="1" dirty="0" err="1"/>
              <a:t>can</a:t>
            </a:r>
            <a:r>
              <a:rPr lang="fr-FR" b="1" i="1" dirty="0"/>
              <a:t> </a:t>
            </a:r>
            <a:r>
              <a:rPr lang="fr-FR" b="1" i="1" dirty="0" err="1"/>
              <a:t>also</a:t>
            </a:r>
            <a:r>
              <a:rPr lang="fr-FR" b="1" i="1" dirty="0"/>
              <a:t> drag and drop documents </a:t>
            </a:r>
            <a:r>
              <a:rPr lang="fr-FR" b="1" i="1" dirty="0" err="1"/>
              <a:t>directly</a:t>
            </a:r>
            <a:r>
              <a:rPr lang="fr-FR" b="1" i="1" dirty="0"/>
              <a:t> </a:t>
            </a:r>
            <a:r>
              <a:rPr lang="fr-FR" b="1" i="1" dirty="0" err="1"/>
              <a:t>from</a:t>
            </a:r>
            <a:r>
              <a:rPr lang="fr-FR" b="1" i="1" dirty="0"/>
              <a:t> </a:t>
            </a:r>
            <a:r>
              <a:rPr lang="fr-FR" b="1" i="1" dirty="0" err="1"/>
              <a:t>your</a:t>
            </a:r>
            <a:r>
              <a:rPr lang="fr-FR" b="1" i="1" dirty="0"/>
              <a:t> Desktop </a:t>
            </a:r>
            <a:r>
              <a:rPr lang="fr-FR" b="1" i="1" dirty="0" err="1"/>
              <a:t>with</a:t>
            </a:r>
            <a:r>
              <a:rPr lang="fr-FR" b="1" i="1" dirty="0"/>
              <a:t> compatible </a:t>
            </a:r>
            <a:r>
              <a:rPr lang="fr-FR" b="1" i="1" dirty="0" smtClean="0"/>
              <a:t>browsers</a:t>
            </a:r>
            <a:endParaRPr lang="fr-FR" dirty="0"/>
          </a:p>
          <a:p>
            <a:r>
              <a:rPr lang="fr-FR" dirty="0"/>
              <a:t>Open the content explorer and </a:t>
            </a:r>
            <a:r>
              <a:rPr lang="fr-FR" dirty="0" err="1"/>
              <a:t>verify</a:t>
            </a:r>
            <a:r>
              <a:rPr lang="fr-FR" dirty="0"/>
              <a:t> the </a:t>
            </a:r>
            <a:r>
              <a:rPr lang="fr-FR" dirty="0" err="1"/>
              <a:t>presence</a:t>
            </a:r>
            <a:r>
              <a:rPr lang="fr-FR" dirty="0"/>
              <a:t> of the </a:t>
            </a:r>
            <a:r>
              <a:rPr lang="fr-FR" dirty="0" err="1"/>
              <a:t>copied</a:t>
            </a:r>
            <a:r>
              <a:rPr lang="fr-FR" dirty="0"/>
              <a:t> documents.</a:t>
            </a:r>
          </a:p>
          <a:p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Copyright 2013 eXo Platform</a:t>
            </a:r>
            <a:endParaRPr lang="en-US" dirty="0" smtClean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4907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FR" dirty="0" smtClean="0"/>
              <a:t>Content Explorer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fr-FR" dirty="0" smtClean="0"/>
              <a:t>Content and documents </a:t>
            </a:r>
            <a:r>
              <a:rPr lang="fr-FR" dirty="0" err="1" smtClean="0"/>
              <a:t>features</a:t>
            </a:r>
            <a:endParaRPr lang="fr-FR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 smtClean="0"/>
              <a:t>Questions and </a:t>
            </a:r>
            <a:r>
              <a:rPr lang="fr-FR" dirty="0" err="1" smtClean="0"/>
              <a:t>Answers</a:t>
            </a:r>
            <a:endParaRPr lang="fr-FR" dirty="0"/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969890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Content Explorer : </a:t>
            </a:r>
            <a:r>
              <a:rPr lang="fr-FR" dirty="0" err="1" smtClean="0"/>
              <a:t>Views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fr-FR" dirty="0"/>
              <a:t>The </a:t>
            </a:r>
            <a:r>
              <a:rPr lang="fr-FR" dirty="0" err="1"/>
              <a:t>view</a:t>
            </a:r>
            <a:r>
              <a:rPr lang="fr-FR" dirty="0"/>
              <a:t> </a:t>
            </a:r>
            <a:r>
              <a:rPr lang="fr-FR" dirty="0" err="1"/>
              <a:t>defines</a:t>
            </a:r>
            <a:r>
              <a:rPr lang="fr-FR" dirty="0"/>
              <a:t>: </a:t>
            </a:r>
          </a:p>
          <a:p>
            <a:pPr lvl="1"/>
            <a:r>
              <a:rPr lang="fr-FR" dirty="0"/>
              <a:t>A </a:t>
            </a:r>
            <a:r>
              <a:rPr lang="fr-FR" dirty="0" err="1"/>
              <a:t>number</a:t>
            </a:r>
            <a:r>
              <a:rPr lang="fr-FR" dirty="0"/>
              <a:t> of </a:t>
            </a:r>
            <a:r>
              <a:rPr lang="fr-FR" dirty="0" err="1"/>
              <a:t>available</a:t>
            </a:r>
            <a:r>
              <a:rPr lang="fr-FR" dirty="0"/>
              <a:t> </a:t>
            </a:r>
            <a:r>
              <a:rPr lang="fr-FR" dirty="0" smtClean="0"/>
              <a:t>actions.</a:t>
            </a:r>
            <a:endParaRPr lang="fr-FR" dirty="0"/>
          </a:p>
          <a:p>
            <a:pPr lvl="1"/>
            <a:r>
              <a:rPr lang="fr-FR" dirty="0"/>
              <a:t>The </a:t>
            </a:r>
            <a:r>
              <a:rPr lang="fr-FR" dirty="0" err="1"/>
              <a:t>way</a:t>
            </a:r>
            <a:r>
              <a:rPr lang="fr-FR" dirty="0"/>
              <a:t> the </a:t>
            </a:r>
            <a:r>
              <a:rPr lang="fr-FR" dirty="0" err="1"/>
              <a:t>current</a:t>
            </a:r>
            <a:r>
              <a:rPr lang="fr-FR" dirty="0"/>
              <a:t> content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rendered</a:t>
            </a:r>
            <a:r>
              <a:rPr lang="fr-FR" dirty="0"/>
              <a:t>. This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defined</a:t>
            </a:r>
            <a:r>
              <a:rPr lang="fr-FR" dirty="0"/>
              <a:t> in a </a:t>
            </a:r>
            <a:r>
              <a:rPr lang="fr-FR" dirty="0" err="1"/>
              <a:t>template</a:t>
            </a:r>
            <a:r>
              <a:rPr lang="fr-FR" dirty="0"/>
              <a:t> </a:t>
            </a:r>
            <a:r>
              <a:rPr lang="fr-FR" dirty="0" err="1"/>
              <a:t>known</a:t>
            </a:r>
            <a:r>
              <a:rPr lang="fr-FR" dirty="0"/>
              <a:t> </a:t>
            </a:r>
            <a:r>
              <a:rPr lang="fr-FR" dirty="0" smtClean="0"/>
              <a:t>as </a:t>
            </a:r>
            <a:r>
              <a:rPr lang="fr-FR" dirty="0" err="1" smtClean="0"/>
              <a:t>View</a:t>
            </a:r>
            <a:r>
              <a:rPr lang="fr-FR" dirty="0" smtClean="0"/>
              <a:t> </a:t>
            </a:r>
            <a:r>
              <a:rPr lang="fr-FR" dirty="0" err="1"/>
              <a:t>Templates</a:t>
            </a:r>
            <a:r>
              <a:rPr lang="fr-FR" dirty="0"/>
              <a:t>.</a:t>
            </a:r>
          </a:p>
          <a:p>
            <a:pPr lvl="1"/>
            <a:r>
              <a:rPr lang="fr-FR" dirty="0"/>
              <a:t>A </a:t>
            </a:r>
            <a:r>
              <a:rPr lang="fr-FR" dirty="0" err="1"/>
              <a:t>view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related</a:t>
            </a:r>
            <a:r>
              <a:rPr lang="fr-FR" dirty="0"/>
              <a:t> to a </a:t>
            </a:r>
            <a:r>
              <a:rPr lang="fr-FR" dirty="0" err="1"/>
              <a:t>given</a:t>
            </a:r>
            <a:r>
              <a:rPr lang="fr-FR" dirty="0"/>
              <a:t> </a:t>
            </a:r>
            <a:r>
              <a:rPr lang="fr-FR" dirty="0" err="1"/>
              <a:t>membership</a:t>
            </a:r>
            <a:r>
              <a:rPr lang="fr-FR" dirty="0"/>
              <a:t> or </a:t>
            </a:r>
            <a:r>
              <a:rPr lang="fr-FR" dirty="0" smtClean="0"/>
              <a:t>group</a:t>
            </a:r>
            <a:r>
              <a:rPr lang="fr-FR" dirty="0"/>
              <a:t>. That </a:t>
            </a:r>
            <a:r>
              <a:rPr lang="fr-FR" dirty="0" err="1"/>
              <a:t>means</a:t>
            </a:r>
            <a:r>
              <a:rPr lang="fr-FR" dirty="0"/>
              <a:t> </a:t>
            </a:r>
            <a:r>
              <a:rPr lang="fr-FR" dirty="0" err="1"/>
              <a:t>some</a:t>
            </a:r>
            <a:r>
              <a:rPr lang="fr-FR" dirty="0"/>
              <a:t> </a:t>
            </a:r>
            <a:r>
              <a:rPr lang="fr-FR" dirty="0" err="1"/>
              <a:t>views</a:t>
            </a:r>
            <a:r>
              <a:rPr lang="fr-FR" dirty="0"/>
              <a:t> are </a:t>
            </a:r>
            <a:r>
              <a:rPr lang="fr-FR" dirty="0" err="1"/>
              <a:t>only</a:t>
            </a:r>
            <a:r>
              <a:rPr lang="fr-FR" dirty="0"/>
              <a:t> </a:t>
            </a:r>
            <a:r>
              <a:rPr lang="fr-FR" dirty="0" err="1"/>
              <a:t>available</a:t>
            </a:r>
            <a:r>
              <a:rPr lang="fr-FR" dirty="0"/>
              <a:t> to a </a:t>
            </a:r>
            <a:r>
              <a:rPr lang="fr-FR" dirty="0" err="1"/>
              <a:t>restricted</a:t>
            </a:r>
            <a:r>
              <a:rPr lang="fr-FR" dirty="0"/>
              <a:t> group of </a:t>
            </a:r>
            <a:r>
              <a:rPr lang="fr-FR" dirty="0" err="1"/>
              <a:t>users</a:t>
            </a:r>
            <a:r>
              <a:rPr lang="fr-FR" dirty="0"/>
              <a:t>.</a:t>
            </a:r>
          </a:p>
          <a:p>
            <a:pPr lvl="1"/>
            <a:r>
              <a:rPr lang="fr-FR" dirty="0"/>
              <a:t>In </a:t>
            </a:r>
            <a:r>
              <a:rPr lang="fr-FR" dirty="0" err="1"/>
              <a:t>consequence</a:t>
            </a:r>
            <a:r>
              <a:rPr lang="fr-FR" dirty="0"/>
              <a:t>, </a:t>
            </a:r>
            <a:r>
              <a:rPr lang="fr-FR" dirty="0" err="1"/>
              <a:t>users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more groups </a:t>
            </a:r>
            <a:r>
              <a:rPr lang="fr-FR" dirty="0" err="1"/>
              <a:t>can</a:t>
            </a:r>
            <a:r>
              <a:rPr lang="fr-FR" dirty="0"/>
              <a:t> </a:t>
            </a:r>
            <a:r>
              <a:rPr lang="fr-FR" dirty="0" err="1"/>
              <a:t>access</a:t>
            </a:r>
            <a:r>
              <a:rPr lang="fr-FR" dirty="0"/>
              <a:t> to more </a:t>
            </a:r>
            <a:r>
              <a:rPr lang="fr-FR" dirty="0" err="1"/>
              <a:t>views</a:t>
            </a:r>
            <a:r>
              <a:rPr lang="fr-FR" dirty="0"/>
              <a:t>.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Copyright 2013 eXo Platform</a:t>
            </a:r>
            <a:endParaRPr lang="en-US" dirty="0" smtClean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6239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Content Explorer : </a:t>
            </a:r>
            <a:r>
              <a:rPr lang="fr-FR" dirty="0" err="1" smtClean="0"/>
              <a:t>Views</a:t>
            </a:r>
            <a:endParaRPr lang="fr-FR" dirty="0"/>
          </a:p>
        </p:txBody>
      </p:sp>
      <p:pic>
        <p:nvPicPr>
          <p:cNvPr id="6" name="Espace réservé du contenu 5"/>
          <p:cNvPicPr>
            <a:picLocks noGrp="1" noChangeAspect="1"/>
          </p:cNvPicPr>
          <p:nvPr>
            <p:ph sz="quarter" idx="11"/>
          </p:nvPr>
        </p:nvPicPr>
        <p:blipFill>
          <a:blip r:embed="rId2"/>
          <a:srcRect t="-20969" b="-20969"/>
          <a:stretch>
            <a:fillRect/>
          </a:stretch>
        </p:blipFill>
        <p:spPr/>
      </p:pic>
      <p:sp>
        <p:nvSpPr>
          <p:cNvPr id="4" name="Espace réservé du pied de page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Copyright 2013 eXo Platform</a:t>
            </a:r>
            <a:endParaRPr lang="en-US" dirty="0" smtClean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7" name="Cadre 6"/>
          <p:cNvSpPr/>
          <p:nvPr/>
        </p:nvSpPr>
        <p:spPr>
          <a:xfrm>
            <a:off x="371599" y="1784188"/>
            <a:ext cx="1803153" cy="62048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8" name="Bulle rectangulaire à coins arrondis 7"/>
          <p:cNvSpPr/>
          <p:nvPr/>
        </p:nvSpPr>
        <p:spPr>
          <a:xfrm>
            <a:off x="723889" y="1349487"/>
            <a:ext cx="1884228" cy="347774"/>
          </a:xfrm>
          <a:prstGeom prst="wedgeRoundRectCallout">
            <a:avLst>
              <a:gd name="adj1" fmla="val -20511"/>
              <a:gd name="adj2" fmla="val 105218"/>
              <a:gd name="adj3" fmla="val 16667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 smtClean="0"/>
              <a:t>Thumbnail</a:t>
            </a:r>
            <a:r>
              <a:rPr lang="fr-FR" dirty="0" smtClean="0"/>
              <a:t> </a:t>
            </a:r>
            <a:r>
              <a:rPr lang="fr-FR" dirty="0" err="1" smtClean="0"/>
              <a:t>View</a:t>
            </a:r>
            <a:endParaRPr lang="fr-FR" dirty="0"/>
          </a:p>
        </p:txBody>
      </p:sp>
      <p:sp>
        <p:nvSpPr>
          <p:cNvPr id="9" name="Cadre 8"/>
          <p:cNvSpPr/>
          <p:nvPr/>
        </p:nvSpPr>
        <p:spPr>
          <a:xfrm>
            <a:off x="371475" y="2452417"/>
            <a:ext cx="5150928" cy="62048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0" name="Cadre 9"/>
          <p:cNvSpPr/>
          <p:nvPr/>
        </p:nvSpPr>
        <p:spPr>
          <a:xfrm>
            <a:off x="371474" y="3126162"/>
            <a:ext cx="7509573" cy="2441887"/>
          </a:xfrm>
          <a:prstGeom prst="frame">
            <a:avLst>
              <a:gd name="adj1" fmla="val 367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cxnSp>
        <p:nvCxnSpPr>
          <p:cNvPr id="12" name="Connecteur en arc 11"/>
          <p:cNvCxnSpPr>
            <a:stCxn id="7" idx="3"/>
            <a:endCxn id="9" idx="0"/>
          </p:cNvCxnSpPr>
          <p:nvPr/>
        </p:nvCxnSpPr>
        <p:spPr>
          <a:xfrm>
            <a:off x="2174752" y="2094428"/>
            <a:ext cx="772187" cy="357989"/>
          </a:xfrm>
          <a:prstGeom prst="curvedConnector2">
            <a:avLst/>
          </a:prstGeom>
          <a:ln w="381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en arc 13"/>
          <p:cNvCxnSpPr>
            <a:stCxn id="7" idx="3"/>
            <a:endCxn id="10" idx="0"/>
          </p:cNvCxnSpPr>
          <p:nvPr/>
        </p:nvCxnSpPr>
        <p:spPr>
          <a:xfrm>
            <a:off x="2174752" y="2094428"/>
            <a:ext cx="1951509" cy="1031734"/>
          </a:xfrm>
          <a:prstGeom prst="curvedConnector2">
            <a:avLst/>
          </a:prstGeom>
          <a:ln w="381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Bulle rectangulaire à coins arrondis 14"/>
          <p:cNvSpPr/>
          <p:nvPr/>
        </p:nvSpPr>
        <p:spPr>
          <a:xfrm>
            <a:off x="3252627" y="1349487"/>
            <a:ext cx="4027420" cy="782475"/>
          </a:xfrm>
          <a:prstGeom prst="wedgeRoundRectCallout">
            <a:avLst>
              <a:gd name="adj1" fmla="val -20511"/>
              <a:gd name="adj2" fmla="val 105218"/>
              <a:gd name="adj3" fmla="val 16667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257175" indent="-254000">
              <a:lnSpc>
                <a:spcPct val="92000"/>
              </a:lnSpc>
              <a:spcAft>
                <a:spcPts val="1425"/>
              </a:spcAft>
              <a:buSzPct val="70000"/>
              <a:tabLst>
                <a:tab pos="257175" algn="l"/>
                <a:tab pos="714375" algn="l"/>
                <a:tab pos="1171575" algn="l"/>
                <a:tab pos="1627188" algn="l"/>
                <a:tab pos="2084388" algn="l"/>
                <a:tab pos="2540000" algn="l"/>
                <a:tab pos="2997200" algn="l"/>
                <a:tab pos="3454400" algn="l"/>
                <a:tab pos="3910013" algn="l"/>
                <a:tab pos="4367213" algn="l"/>
                <a:tab pos="4824413" algn="l"/>
                <a:tab pos="5280025" algn="l"/>
                <a:tab pos="5737225" algn="l"/>
                <a:tab pos="6194425" algn="l"/>
                <a:tab pos="6650038" algn="l"/>
                <a:tab pos="7107238" algn="l"/>
                <a:tab pos="7562850" algn="l"/>
                <a:tab pos="8020050" algn="l"/>
                <a:tab pos="8477250" algn="l"/>
                <a:tab pos="8932863" algn="l"/>
                <a:tab pos="9390063" algn="l"/>
              </a:tabLst>
            </a:pPr>
            <a:r>
              <a:rPr lang="en-GB" dirty="0">
                <a:solidFill>
                  <a:srgbClr val="4C4C4C"/>
                </a:solidFill>
              </a:rPr>
              <a:t>The view defines the action buttons and the template</a:t>
            </a:r>
            <a:endParaRPr lang="en-GB" dirty="0">
              <a:solidFill>
                <a:srgbClr val="4C4C4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1426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636" y="1767369"/>
            <a:ext cx="8312728" cy="439498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Content Explorer : </a:t>
            </a:r>
            <a:r>
              <a:rPr lang="fr-FR" dirty="0" err="1" smtClean="0"/>
              <a:t>Views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Copyright 2013 eXo Platform</a:t>
            </a:r>
            <a:endParaRPr lang="en-US" dirty="0" smtClean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7" name="Cadre 6"/>
          <p:cNvSpPr/>
          <p:nvPr/>
        </p:nvSpPr>
        <p:spPr>
          <a:xfrm>
            <a:off x="371599" y="1784188"/>
            <a:ext cx="1803153" cy="62048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8" name="Bulle rectangulaire à coins arrondis 7"/>
          <p:cNvSpPr/>
          <p:nvPr/>
        </p:nvSpPr>
        <p:spPr>
          <a:xfrm>
            <a:off x="723889" y="1349487"/>
            <a:ext cx="1884228" cy="347774"/>
          </a:xfrm>
          <a:prstGeom prst="wedgeRoundRectCallout">
            <a:avLst>
              <a:gd name="adj1" fmla="val -20511"/>
              <a:gd name="adj2" fmla="val 105218"/>
              <a:gd name="adj3" fmla="val 16667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 smtClean="0"/>
              <a:t>Admin</a:t>
            </a:r>
            <a:r>
              <a:rPr lang="fr-FR" dirty="0" smtClean="0"/>
              <a:t> </a:t>
            </a:r>
            <a:r>
              <a:rPr lang="fr-FR" dirty="0" err="1" smtClean="0"/>
              <a:t>View</a:t>
            </a:r>
            <a:endParaRPr lang="fr-FR" dirty="0"/>
          </a:p>
        </p:txBody>
      </p:sp>
      <p:sp>
        <p:nvSpPr>
          <p:cNvPr id="9" name="Cadre 8"/>
          <p:cNvSpPr/>
          <p:nvPr/>
        </p:nvSpPr>
        <p:spPr>
          <a:xfrm>
            <a:off x="371475" y="2452417"/>
            <a:ext cx="5150928" cy="62048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0" name="Cadre 9"/>
          <p:cNvSpPr/>
          <p:nvPr/>
        </p:nvSpPr>
        <p:spPr>
          <a:xfrm>
            <a:off x="371474" y="3126162"/>
            <a:ext cx="7509573" cy="2441887"/>
          </a:xfrm>
          <a:prstGeom prst="frame">
            <a:avLst>
              <a:gd name="adj1" fmla="val 367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cxnSp>
        <p:nvCxnSpPr>
          <p:cNvPr id="12" name="Connecteur en arc 11"/>
          <p:cNvCxnSpPr>
            <a:stCxn id="7" idx="3"/>
            <a:endCxn id="9" idx="0"/>
          </p:cNvCxnSpPr>
          <p:nvPr/>
        </p:nvCxnSpPr>
        <p:spPr>
          <a:xfrm>
            <a:off x="2174752" y="2094428"/>
            <a:ext cx="772187" cy="357989"/>
          </a:xfrm>
          <a:prstGeom prst="curvedConnector2">
            <a:avLst/>
          </a:prstGeom>
          <a:ln w="381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en arc 13"/>
          <p:cNvCxnSpPr>
            <a:stCxn id="7" idx="3"/>
            <a:endCxn id="10" idx="0"/>
          </p:cNvCxnSpPr>
          <p:nvPr/>
        </p:nvCxnSpPr>
        <p:spPr>
          <a:xfrm>
            <a:off x="2174752" y="2094428"/>
            <a:ext cx="1951509" cy="1031734"/>
          </a:xfrm>
          <a:prstGeom prst="curvedConnector2">
            <a:avLst/>
          </a:prstGeom>
          <a:ln w="381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Bulle rectangulaire à coins arrondis 14"/>
          <p:cNvSpPr/>
          <p:nvPr/>
        </p:nvSpPr>
        <p:spPr>
          <a:xfrm>
            <a:off x="3252627" y="1349487"/>
            <a:ext cx="4027420" cy="782475"/>
          </a:xfrm>
          <a:prstGeom prst="wedgeRoundRectCallout">
            <a:avLst>
              <a:gd name="adj1" fmla="val -20511"/>
              <a:gd name="adj2" fmla="val 105218"/>
              <a:gd name="adj3" fmla="val 16667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257175" indent="-254000">
              <a:lnSpc>
                <a:spcPct val="92000"/>
              </a:lnSpc>
              <a:spcAft>
                <a:spcPts val="1425"/>
              </a:spcAft>
              <a:buSzPct val="70000"/>
              <a:tabLst>
                <a:tab pos="257175" algn="l"/>
                <a:tab pos="714375" algn="l"/>
                <a:tab pos="1171575" algn="l"/>
                <a:tab pos="1627188" algn="l"/>
                <a:tab pos="2084388" algn="l"/>
                <a:tab pos="2540000" algn="l"/>
                <a:tab pos="2997200" algn="l"/>
                <a:tab pos="3454400" algn="l"/>
                <a:tab pos="3910013" algn="l"/>
                <a:tab pos="4367213" algn="l"/>
                <a:tab pos="4824413" algn="l"/>
                <a:tab pos="5280025" algn="l"/>
                <a:tab pos="5737225" algn="l"/>
                <a:tab pos="6194425" algn="l"/>
                <a:tab pos="6650038" algn="l"/>
                <a:tab pos="7107238" algn="l"/>
                <a:tab pos="7562850" algn="l"/>
                <a:tab pos="8020050" algn="l"/>
                <a:tab pos="8477250" algn="l"/>
                <a:tab pos="8932863" algn="l"/>
                <a:tab pos="9390063" algn="l"/>
              </a:tabLst>
            </a:pPr>
            <a:r>
              <a:rPr lang="en-GB" dirty="0" smtClean="0">
                <a:solidFill>
                  <a:srgbClr val="4C4C4C"/>
                </a:solidFill>
              </a:rPr>
              <a:t>Admin </a:t>
            </a:r>
            <a:r>
              <a:rPr lang="en-GB" dirty="0">
                <a:solidFill>
                  <a:srgbClr val="4C4C4C"/>
                </a:solidFill>
              </a:rPr>
              <a:t>view defines </a:t>
            </a:r>
            <a:r>
              <a:rPr lang="en-GB" dirty="0" smtClean="0">
                <a:solidFill>
                  <a:srgbClr val="4C4C4C"/>
                </a:solidFill>
              </a:rPr>
              <a:t>more </a:t>
            </a:r>
            <a:r>
              <a:rPr lang="en-GB" dirty="0">
                <a:solidFill>
                  <a:srgbClr val="4C4C4C"/>
                </a:solidFill>
              </a:rPr>
              <a:t>action buttons and </a:t>
            </a:r>
            <a:r>
              <a:rPr lang="en-GB" dirty="0" smtClean="0">
                <a:solidFill>
                  <a:srgbClr val="4C4C4C"/>
                </a:solidFill>
              </a:rPr>
              <a:t>a list template</a:t>
            </a:r>
            <a:endParaRPr lang="en-GB" dirty="0">
              <a:solidFill>
                <a:srgbClr val="4C4C4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59917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Drives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fr-FR" dirty="0"/>
              <a:t>A drive </a:t>
            </a:r>
            <a:r>
              <a:rPr lang="fr-FR" dirty="0" err="1"/>
              <a:t>gives</a:t>
            </a:r>
            <a:r>
              <a:rPr lang="fr-FR" dirty="0"/>
              <a:t>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access</a:t>
            </a:r>
            <a:r>
              <a:rPr lang="fr-FR" dirty="0"/>
              <a:t> to a part of the content of the </a:t>
            </a:r>
            <a:r>
              <a:rPr lang="fr-FR" dirty="0" err="1"/>
              <a:t>underlying</a:t>
            </a:r>
            <a:r>
              <a:rPr lang="fr-FR" dirty="0"/>
              <a:t> </a:t>
            </a:r>
            <a:r>
              <a:rPr lang="fr-FR" dirty="0" err="1"/>
              <a:t>workspace</a:t>
            </a:r>
            <a:r>
              <a:rPr lang="fr-FR" dirty="0"/>
              <a:t>.</a:t>
            </a:r>
          </a:p>
          <a:p>
            <a:r>
              <a:rPr lang="fr-FR" dirty="0" err="1"/>
              <a:t>Personalized</a:t>
            </a:r>
            <a:r>
              <a:rPr lang="fr-FR" dirty="0"/>
              <a:t> </a:t>
            </a:r>
            <a:r>
              <a:rPr lang="fr-FR" dirty="0" err="1"/>
              <a:t>Workspace</a:t>
            </a:r>
            <a:endParaRPr lang="fr-FR" dirty="0"/>
          </a:p>
          <a:p>
            <a:pPr lvl="1"/>
            <a:r>
              <a:rPr lang="fr-FR" dirty="0" err="1"/>
              <a:t>Defines</a:t>
            </a:r>
            <a:r>
              <a:rPr lang="fr-FR" dirty="0"/>
              <a:t> a </a:t>
            </a:r>
            <a:r>
              <a:rPr lang="fr-FR" dirty="0" err="1"/>
              <a:t>root</a:t>
            </a:r>
            <a:r>
              <a:rPr lang="fr-FR" dirty="0"/>
              <a:t> </a:t>
            </a:r>
            <a:r>
              <a:rPr lang="fr-FR" dirty="0" err="1"/>
              <a:t>path</a:t>
            </a:r>
            <a:endParaRPr lang="fr-FR" dirty="0"/>
          </a:p>
          <a:p>
            <a:pPr lvl="1"/>
            <a:r>
              <a:rPr lang="fr-FR" dirty="0"/>
              <a:t>A set of </a:t>
            </a:r>
            <a:r>
              <a:rPr lang="fr-FR" dirty="0" err="1"/>
              <a:t>views</a:t>
            </a:r>
            <a:endParaRPr lang="fr-FR" dirty="0"/>
          </a:p>
          <a:p>
            <a:pPr lvl="1"/>
            <a:r>
              <a:rPr lang="fr-FR" dirty="0"/>
              <a:t>A set of permissions</a:t>
            </a:r>
          </a:p>
          <a:p>
            <a:r>
              <a:rPr lang="fr-FR" dirty="0"/>
              <a:t>Options</a:t>
            </a:r>
          </a:p>
          <a:p>
            <a:pPr lvl="1"/>
            <a:r>
              <a:rPr lang="fr-FR" dirty="0"/>
              <a:t>Drive </a:t>
            </a:r>
            <a:r>
              <a:rPr lang="fr-FR" dirty="0" err="1"/>
              <a:t>behavior</a:t>
            </a:r>
            <a:endParaRPr lang="fr-FR" dirty="0"/>
          </a:p>
          <a:p>
            <a:pPr lvl="1"/>
            <a:r>
              <a:rPr lang="fr-FR" dirty="0"/>
              <a:t>User Navigation</a:t>
            </a:r>
          </a:p>
          <a:p>
            <a:pPr lvl="1"/>
            <a:r>
              <a:rPr lang="fr-FR" dirty="0"/>
              <a:t>User, Group and General drives</a:t>
            </a:r>
          </a:p>
          <a:p>
            <a:r>
              <a:rPr lang="fr-FR" dirty="0" err="1"/>
              <a:t>Users</a:t>
            </a:r>
            <a:r>
              <a:rPr lang="fr-FR" dirty="0"/>
              <a:t> have </a:t>
            </a:r>
            <a:r>
              <a:rPr lang="fr-FR" dirty="0" err="1"/>
              <a:t>access</a:t>
            </a:r>
            <a:r>
              <a:rPr lang="fr-FR" dirty="0"/>
              <a:t> to </a:t>
            </a:r>
            <a:r>
              <a:rPr lang="fr-FR" dirty="0" err="1"/>
              <a:t>several</a:t>
            </a:r>
            <a:r>
              <a:rPr lang="fr-FR" dirty="0"/>
              <a:t> drives, </a:t>
            </a:r>
            <a:r>
              <a:rPr lang="fr-FR" dirty="0" err="1"/>
              <a:t>depending</a:t>
            </a:r>
            <a:r>
              <a:rPr lang="fr-FR" dirty="0"/>
              <a:t> on </a:t>
            </a:r>
            <a:r>
              <a:rPr lang="fr-FR" dirty="0" err="1"/>
              <a:t>their</a:t>
            </a:r>
            <a:r>
              <a:rPr lang="fr-FR" dirty="0"/>
              <a:t> groups.</a:t>
            </a:r>
          </a:p>
          <a:p>
            <a:r>
              <a:rPr lang="fr-FR" dirty="0"/>
              <a:t>You </a:t>
            </a:r>
            <a:r>
              <a:rPr lang="fr-FR" dirty="0" err="1"/>
              <a:t>only</a:t>
            </a:r>
            <a:r>
              <a:rPr lang="fr-FR" dirty="0"/>
              <a:t> </a:t>
            </a:r>
            <a:r>
              <a:rPr lang="fr-FR" dirty="0" err="1"/>
              <a:t>can</a:t>
            </a:r>
            <a:r>
              <a:rPr lang="fr-FR" dirty="0"/>
              <a:t> use/</a:t>
            </a:r>
            <a:r>
              <a:rPr lang="fr-FR" dirty="0" err="1"/>
              <a:t>see</a:t>
            </a:r>
            <a:r>
              <a:rPr lang="fr-FR" dirty="0"/>
              <a:t> one drive </a:t>
            </a:r>
            <a:r>
              <a:rPr lang="fr-FR" dirty="0" err="1"/>
              <a:t>at</a:t>
            </a:r>
            <a:r>
              <a:rPr lang="fr-FR" dirty="0"/>
              <a:t> the </a:t>
            </a:r>
            <a:r>
              <a:rPr lang="fr-FR" dirty="0" err="1"/>
              <a:t>same</a:t>
            </a:r>
            <a:r>
              <a:rPr lang="fr-FR" dirty="0"/>
              <a:t> time. </a:t>
            </a:r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Copyright 2013 eXo Platform</a:t>
            </a:r>
            <a:endParaRPr lang="en-US" dirty="0" smtClean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8405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Drives</a:t>
            </a:r>
            <a:endParaRPr lang="fr-FR" dirty="0"/>
          </a:p>
        </p:txBody>
      </p:sp>
      <p:pic>
        <p:nvPicPr>
          <p:cNvPr id="6" name="Espace réservé du contenu 5"/>
          <p:cNvPicPr>
            <a:picLocks noGrp="1" noChangeAspect="1"/>
          </p:cNvPicPr>
          <p:nvPr>
            <p:ph sz="quarter" idx="11"/>
          </p:nvPr>
        </p:nvPicPr>
        <p:blipFill>
          <a:blip r:embed="rId2"/>
          <a:srcRect l="-11763" r="-11763"/>
          <a:stretch>
            <a:fillRect/>
          </a:stretch>
        </p:blipFill>
        <p:spPr/>
      </p:pic>
      <p:sp>
        <p:nvSpPr>
          <p:cNvPr id="4" name="Espace réservé du pied de page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Copyright 2013 eXo Platform</a:t>
            </a:r>
            <a:endParaRPr lang="en-US" dirty="0" smtClean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7" name="Cadre 6"/>
          <p:cNvSpPr/>
          <p:nvPr/>
        </p:nvSpPr>
        <p:spPr>
          <a:xfrm>
            <a:off x="5973809" y="1418993"/>
            <a:ext cx="1803153" cy="62048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8" name="Bulle rectangulaire à coins arrondis 7"/>
          <p:cNvSpPr/>
          <p:nvPr/>
        </p:nvSpPr>
        <p:spPr>
          <a:xfrm>
            <a:off x="6334979" y="2129373"/>
            <a:ext cx="1441983" cy="347774"/>
          </a:xfrm>
          <a:prstGeom prst="wedgeRoundRectCallout">
            <a:avLst>
              <a:gd name="adj1" fmla="val -20511"/>
              <a:gd name="adj2" fmla="val -87169"/>
              <a:gd name="adj3" fmla="val 16667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Drives </a:t>
            </a:r>
            <a:r>
              <a:rPr lang="fr-FR" dirty="0" err="1" smtClean="0"/>
              <a:t>switch</a:t>
            </a:r>
            <a:endParaRPr lang="fr-FR" dirty="0"/>
          </a:p>
        </p:txBody>
      </p:sp>
      <p:sp>
        <p:nvSpPr>
          <p:cNvPr id="9" name="Bulle rectangulaire à coins arrondis 8"/>
          <p:cNvSpPr/>
          <p:nvPr/>
        </p:nvSpPr>
        <p:spPr>
          <a:xfrm>
            <a:off x="3842288" y="4184543"/>
            <a:ext cx="4027420" cy="782475"/>
          </a:xfrm>
          <a:prstGeom prst="wedgeRoundRectCallout">
            <a:avLst>
              <a:gd name="adj1" fmla="val -21356"/>
              <a:gd name="adj2" fmla="val -68695"/>
              <a:gd name="adj3" fmla="val 16667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257175" indent="-254000">
              <a:lnSpc>
                <a:spcPct val="92000"/>
              </a:lnSpc>
              <a:spcAft>
                <a:spcPts val="1425"/>
              </a:spcAft>
              <a:buSzPct val="70000"/>
              <a:tabLst>
                <a:tab pos="257175" algn="l"/>
                <a:tab pos="714375" algn="l"/>
                <a:tab pos="1171575" algn="l"/>
                <a:tab pos="1627188" algn="l"/>
                <a:tab pos="2084388" algn="l"/>
                <a:tab pos="2540000" algn="l"/>
                <a:tab pos="2997200" algn="l"/>
                <a:tab pos="3454400" algn="l"/>
                <a:tab pos="3910013" algn="l"/>
                <a:tab pos="4367213" algn="l"/>
                <a:tab pos="4824413" algn="l"/>
                <a:tab pos="5280025" algn="l"/>
                <a:tab pos="5737225" algn="l"/>
                <a:tab pos="6194425" algn="l"/>
                <a:tab pos="6650038" algn="l"/>
                <a:tab pos="7107238" algn="l"/>
                <a:tab pos="7562850" algn="l"/>
                <a:tab pos="8020050" algn="l"/>
                <a:tab pos="8477250" algn="l"/>
                <a:tab pos="8932863" algn="l"/>
                <a:tab pos="9390063" algn="l"/>
              </a:tabLst>
            </a:pPr>
            <a:r>
              <a:rPr lang="en-US" b="1" dirty="0">
                <a:solidFill>
                  <a:srgbClr val="333333"/>
                </a:solidFill>
                <a:latin typeface="Helvetica Neue Light" charset="0"/>
                <a:sym typeface="Helvetica Neue Light" charset="0"/>
              </a:rPr>
              <a:t>You only see the drive you have access permissions</a:t>
            </a:r>
            <a:endParaRPr lang="en-GB" dirty="0">
              <a:solidFill>
                <a:srgbClr val="4C4C4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18273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eXo Platform 4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Newsprint">
  <a:themeElements>
    <a:clrScheme name="Personnalisé 1">
      <a:dk1>
        <a:srgbClr val="262626"/>
      </a:dk1>
      <a:lt1>
        <a:srgbClr val="262626"/>
      </a:lt1>
      <a:dk2>
        <a:srgbClr val="FFFFFF"/>
      </a:dk2>
      <a:lt2>
        <a:srgbClr val="FFFFFF"/>
      </a:lt2>
      <a:accent1>
        <a:srgbClr val="476A9C"/>
      </a:accent1>
      <a:accent2>
        <a:srgbClr val="F2B800"/>
      </a:accent2>
      <a:accent3>
        <a:srgbClr val="5F95D7"/>
      </a:accent3>
      <a:accent4>
        <a:srgbClr val="8C8C8C"/>
      </a:accent4>
      <a:accent5>
        <a:srgbClr val="354F75"/>
      </a:accent5>
      <a:accent6>
        <a:srgbClr val="C8C8C8"/>
      </a:accent6>
      <a:hlink>
        <a:srgbClr val="262626"/>
      </a:hlink>
      <a:folHlink>
        <a:srgbClr val="262626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NewsPrint">
      <a:fillStyleLst>
        <a:solidFill>
          <a:schemeClr val="phClr"/>
        </a:solidFill>
        <a:gradFill rotWithShape="1">
          <a:gsLst>
            <a:gs pos="0">
              <a:schemeClr val="phClr">
                <a:tint val="37000"/>
                <a:hueMod val="100000"/>
                <a:satMod val="200000"/>
                <a:lumMod val="88000"/>
              </a:schemeClr>
            </a:gs>
            <a:gs pos="100000">
              <a:schemeClr val="phClr">
                <a:tint val="53000"/>
                <a:shade val="100000"/>
                <a:hueMod val="100000"/>
                <a:satMod val="350000"/>
                <a:lumMod val="79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83000"/>
                <a:shade val="100000"/>
                <a:alpha val="100000"/>
                <a:hueMod val="100000"/>
                <a:satMod val="220000"/>
                <a:lumMod val="90000"/>
              </a:schemeClr>
            </a:gs>
            <a:gs pos="76000">
              <a:schemeClr val="phClr">
                <a:shade val="100000"/>
              </a:schemeClr>
            </a:gs>
            <a:gs pos="100000">
              <a:schemeClr val="phClr">
                <a:shade val="93000"/>
                <a:alpha val="100000"/>
                <a:satMod val="100000"/>
                <a:lumMod val="93000"/>
              </a:schemeClr>
            </a:gs>
          </a:gsLst>
          <a:path path="circle">
            <a:fillToRect l="15000" t="15000" r="100000" b="100000"/>
          </a:path>
        </a:gradFill>
      </a:fillStyleLst>
      <a:lnStyleLst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12700" dir="528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2700">
            <a:bevelT w="31750" h="127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3000"/>
              </a:schemeClr>
            </a:gs>
            <a:gs pos="100000">
              <a:schemeClr val="phClr">
                <a:shade val="55000"/>
              </a:schemeClr>
            </a:gs>
          </a:gsLst>
          <a:lin ang="5400000" scaled="1"/>
        </a:gradFill>
        <a:blipFill rotWithShape="1">
          <a:blip xmlns:r="http://schemas.openxmlformats.org/officeDocument/2006/relationships" r:embed="rId1">
            <a:duotone>
              <a:schemeClr val="phClr">
                <a:shade val="20000"/>
                <a:satMod val="350000"/>
                <a:lumMod val="125000"/>
              </a:schemeClr>
              <a:schemeClr val="phClr">
                <a:tint val="90000"/>
                <a:satMod val="250000"/>
              </a:schemeClr>
            </a:duotone>
          </a:blip>
          <a:stretch/>
        </a:blip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Conception personnalisé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eXo Platform 4.thmx</Template>
  <TotalTime>238</TotalTime>
  <Words>1519</Words>
  <Application>Microsoft Macintosh PowerPoint</Application>
  <PresentationFormat>Présentation à l'écran (4:3)</PresentationFormat>
  <Paragraphs>242</Paragraphs>
  <Slides>47</Slides>
  <Notes>0</Notes>
  <HiddenSlides>0</HiddenSlides>
  <MMClips>0</MMClips>
  <ScaleCrop>false</ScaleCrop>
  <HeadingPairs>
    <vt:vector size="4" baseType="variant">
      <vt:variant>
        <vt:lpstr>Thème</vt:lpstr>
      </vt:variant>
      <vt:variant>
        <vt:i4>3</vt:i4>
      </vt:variant>
      <vt:variant>
        <vt:lpstr>Titres des diapositives</vt:lpstr>
      </vt:variant>
      <vt:variant>
        <vt:i4>47</vt:i4>
      </vt:variant>
    </vt:vector>
  </HeadingPairs>
  <TitlesOfParts>
    <vt:vector size="50" baseType="lpstr">
      <vt:lpstr>eXo Platform 4</vt:lpstr>
      <vt:lpstr>2_Newsprint</vt:lpstr>
      <vt:lpstr>1_Conception personnalisée</vt:lpstr>
      <vt:lpstr>Présentation PowerPoint</vt:lpstr>
      <vt:lpstr>Table Of Contents</vt:lpstr>
      <vt:lpstr>Views and Drives in the Content Explorer</vt:lpstr>
      <vt:lpstr>File Explorer</vt:lpstr>
      <vt:lpstr>Content Explorer : Views</vt:lpstr>
      <vt:lpstr>Content Explorer : Views</vt:lpstr>
      <vt:lpstr>Content Explorer : Views</vt:lpstr>
      <vt:lpstr>Drives</vt:lpstr>
      <vt:lpstr>Drives</vt:lpstr>
      <vt:lpstr>Exercise</vt:lpstr>
      <vt:lpstr>Exercise : Using Views and Drives</vt:lpstr>
      <vt:lpstr>Drives Access to the JCR Tree</vt:lpstr>
      <vt:lpstr>Manage Drives</vt:lpstr>
      <vt:lpstr>Drives</vt:lpstr>
      <vt:lpstr>Views Buttons and Templates</vt:lpstr>
      <vt:lpstr>Views</vt:lpstr>
      <vt:lpstr>Views : Actions</vt:lpstr>
      <vt:lpstr>Views : Templates</vt:lpstr>
      <vt:lpstr>Exercise</vt:lpstr>
      <vt:lpstr>Exercise : Creating Views and Drives</vt:lpstr>
      <vt:lpstr>Custom Content Explorer Restricted access to the JCR</vt:lpstr>
      <vt:lpstr>Demo : New Content Explorer</vt:lpstr>
      <vt:lpstr>Customer Explorer</vt:lpstr>
      <vt:lpstr>Exercise</vt:lpstr>
      <vt:lpstr>Extra Exercise: Customized Content Explorer</vt:lpstr>
      <vt:lpstr>Symbolic Links Shortcuts</vt:lpstr>
      <vt:lpstr>Symbolic Links</vt:lpstr>
      <vt:lpstr>Exercise</vt:lpstr>
      <vt:lpstr>Exercise: Symbolic Link</vt:lpstr>
      <vt:lpstr>Categories or Taxonomies</vt:lpstr>
      <vt:lpstr>Category / Taxonomy</vt:lpstr>
      <vt:lpstr>Categories : Example</vt:lpstr>
      <vt:lpstr>Categories : Drives</vt:lpstr>
      <vt:lpstr>Document Storage vs Category Link</vt:lpstr>
      <vt:lpstr>Exercise</vt:lpstr>
      <vt:lpstr>Exercise: Symbolic Link</vt:lpstr>
      <vt:lpstr>Permissions</vt:lpstr>
      <vt:lpstr>Permissions</vt:lpstr>
      <vt:lpstr>Permissions</vt:lpstr>
      <vt:lpstr>Exercise</vt:lpstr>
      <vt:lpstr>Exercise: Permissions</vt:lpstr>
      <vt:lpstr>Direct Access WebDAV</vt:lpstr>
      <vt:lpstr>Direct Access</vt:lpstr>
      <vt:lpstr>Direct Access : inside the Content Explorer</vt:lpstr>
      <vt:lpstr>Exercise</vt:lpstr>
      <vt:lpstr>Exercise: Direct Access</vt:lpstr>
      <vt:lpstr>Présentation PowerPoint</vt:lpstr>
    </vt:vector>
  </TitlesOfParts>
  <Company>.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Benjamin Paillereau</dc:creator>
  <cp:lastModifiedBy>Benjamin Paillereau</cp:lastModifiedBy>
  <cp:revision>66</cp:revision>
  <dcterms:created xsi:type="dcterms:W3CDTF">2013-05-15T12:09:19Z</dcterms:created>
  <dcterms:modified xsi:type="dcterms:W3CDTF">2013-05-15T16:08:14Z</dcterms:modified>
</cp:coreProperties>
</file>